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5"/>
  </p:notesMasterIdLst>
  <p:handoutMasterIdLst>
    <p:handoutMasterId r:id="rId16"/>
  </p:handoutMasterIdLst>
  <p:sldIdLst>
    <p:sldId id="396" r:id="rId3"/>
    <p:sldId id="257" r:id="rId4"/>
    <p:sldId id="398" r:id="rId5"/>
    <p:sldId id="394" r:id="rId6"/>
    <p:sldId id="390" r:id="rId7"/>
    <p:sldId id="401" r:id="rId8"/>
    <p:sldId id="402" r:id="rId9"/>
    <p:sldId id="403" r:id="rId10"/>
    <p:sldId id="404" r:id="rId11"/>
    <p:sldId id="391" r:id="rId12"/>
    <p:sldId id="405" r:id="rId13"/>
    <p:sldId id="263" r:id="rId14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0996" autoAdjust="0"/>
  </p:normalViewPr>
  <p:slideViewPr>
    <p:cSldViewPr snapToGrid="0">
      <p:cViewPr varScale="1">
        <p:scale>
          <a:sx n="72" d="100"/>
          <a:sy n="72" d="100"/>
        </p:scale>
        <p:origin x="109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628" y="-16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1" y="1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8FC7FB29-A197-453E-9BA9-93F42898D479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17905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1" y="8817905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11555D92-375C-4891-8413-A467105CE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58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1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298427AC-B563-4BD9-A58A-385AABDA3729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1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17905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17905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D0695A20-ED2B-42A7-B937-CF82CA5D2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07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95A20-ED2B-42A7-B937-CF82CA5D22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108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2435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23717-C5A5-442D-8488-99E451CCF7C5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5E51A-25C4-4FAD-B043-C168DE1B1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735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23717-C5A5-442D-8488-99E451CCF7C5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5E51A-25C4-4FAD-B043-C168DE1B1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641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23717-C5A5-442D-8488-99E451CCF7C5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5E51A-25C4-4FAD-B043-C168DE1B1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86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23717-C5A5-442D-8488-99E451CCF7C5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5E51A-25C4-4FAD-B043-C168DE1B1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48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23717-C5A5-442D-8488-99E451CCF7C5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5E51A-25C4-4FAD-B043-C168DE1B1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86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23717-C5A5-442D-8488-99E451CCF7C5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5E51A-25C4-4FAD-B043-C168DE1B1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51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in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23717-C5A5-442D-8488-99E451CCF7C5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5E51A-25C4-4FAD-B043-C168DE1B1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520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23717-C5A5-442D-8488-99E451CCF7C5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5E51A-25C4-4FAD-B043-C168DE1B1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918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23717-C5A5-442D-8488-99E451CCF7C5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5E51A-25C4-4FAD-B043-C168DE1B1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5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23717-C5A5-442D-8488-99E451CCF7C5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5E51A-25C4-4FAD-B043-C168DE1B1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2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23717-C5A5-442D-8488-99E451CCF7C5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5E51A-25C4-4FAD-B043-C168DE1B1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53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012D7-E5AB-449E-AADD-83AF068B0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85D8F8-4743-4E66-9B02-9BE17951A6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069D8-ACF0-4A00-A1A4-A9C276F3A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8DFE8-E6C0-4B67-ABCD-2F4A9B1D16B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9C98D-26DB-4C83-8C3E-DE4B4BC97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FF850-5148-449C-8DA0-93F107337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C7F5-3626-400E-AF11-43763B165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15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A6277-49EF-41A4-9B0C-ABB92A69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C751D-DC3C-4D2E-94B1-427179544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5C6F3-75E9-4A5B-8825-C3AD2E94D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8DFE8-E6C0-4B67-ABCD-2F4A9B1D16B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09A03-0822-4960-9DDB-A1A102D8A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82FD6-D4DB-4C80-A051-FF3523796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C7F5-3626-400E-AF11-43763B165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373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B1936-2A48-480E-BCFE-3D2C77602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23274-2D2A-4DE0-80F0-C71458A58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FB132-A03C-40EA-95AB-3BC4F93C8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8DFE8-E6C0-4B67-ABCD-2F4A9B1D16B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D1187-BF5C-43D7-936C-07BEBEBF9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CCE0E-6D5B-4FB1-B122-6C97A1900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C7F5-3626-400E-AF11-43763B165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654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C78CD-C7B4-42A8-A45D-0B7E0B631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9D857-4F3D-443C-B042-64CA444A26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22B987-8518-4CAA-B9AA-34409A7B8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A632BA-38C5-4ED7-8BEE-BE95176B6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8DFE8-E6C0-4B67-ABCD-2F4A9B1D16B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702AA-1EF6-4C26-B8DE-E3C320A48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993D4-AB77-4C20-BF01-0107C2429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C7F5-3626-400E-AF11-43763B165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250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9B1E6-2F62-40F9-8BC9-8BCE22987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64A01A-C4D7-4E2A-A8CA-1FC669736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BF2A-DA90-480B-8A79-E6CEF910D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B74480-DD0D-437E-B839-F8ACFF68E3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ED40D7-F993-483E-B24E-D7DEA91030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11E59E-57B4-476F-8FAD-51D1DE215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8DFE8-E6C0-4B67-ABCD-2F4A9B1D16B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2A16F0-F846-4148-BC57-2BC1E4F23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8EC475-EE65-4FB7-A889-6C56E9FDA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C7F5-3626-400E-AF11-43763B165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872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B6D19-035B-42E2-9A8B-70077466E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F651F1-2A92-43FC-A1AE-ABC46BD93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8DFE8-E6C0-4B67-ABCD-2F4A9B1D16B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181290-ABC7-4099-A9F0-33D73A5CF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F85942-37E0-4639-8417-4CB7F405D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C7F5-3626-400E-AF11-43763B165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3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FC0C32-0B33-4750-8C1D-9E3CBA876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8DFE8-E6C0-4B67-ABCD-2F4A9B1D16B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CDCBEF-40B0-4E2C-964F-BA508D544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879EC-1692-4906-8509-1B945F6F1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C7F5-3626-400E-AF11-43763B165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5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6F8B3-AF4A-4C94-AB58-D358F88F7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9C54A-A787-4428-861E-C25520BE8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3AE79-9090-49A0-AFF6-5C43362E1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9CF2E9-2AB4-4F4F-B9ED-89027BC2E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8DFE8-E6C0-4B67-ABCD-2F4A9B1D16B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424BDA-C7E7-439F-99D1-44323ADE3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64273D-95BD-49B9-9A78-E0DF7221F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C7F5-3626-400E-AF11-43763B165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0833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673FE-E993-4D9B-ADBC-22221B0AD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A1E583-9326-4611-89B8-9FBFEC5DD7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83B34-5650-456E-B8AB-B10B2074F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9134B-C349-4318-885F-258049902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8DFE8-E6C0-4B67-ABCD-2F4A9B1D16B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C7B7AD-4866-4DC3-ABAD-07D472157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3A2F8-00C3-46E5-AB82-6F849666F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C7F5-3626-400E-AF11-43763B165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186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BB351-3AD7-44AA-9969-779FADAA3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DB73D4-3C81-48B6-94FA-AC5F1064D2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F7E2F-1F02-430E-B604-90D502173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8DFE8-E6C0-4B67-ABCD-2F4A9B1D16B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26750-CBE8-4EEC-8CAA-6DFAA4EBD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88A24-39AC-4737-A63A-3683746B3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C7F5-3626-400E-AF11-43763B165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9098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811AF5-0774-4366-A271-EBC8EBDBC0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FF4B4F-8CAC-49EF-83B2-48231E24B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16B3B-A627-46AA-AA09-BF21A4393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8DFE8-E6C0-4B67-ABCD-2F4A9B1D16B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F1D4D-A902-4CF5-BD99-05AEB3084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FD9C5-B27D-4B01-BCF1-24345C09C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C7F5-3626-400E-AF11-43763B165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1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3717-C5A5-442D-8488-99E451CCF7C5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5E51A-25C4-4FAD-B043-C168DE1B1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30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51CBEF-4355-4EF1-8D3E-E81C342E8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79A76B-FA45-4FC5-9F4B-C45407848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88233-13B0-4746-9B26-41DB00989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8DFE8-E6C0-4B67-ABCD-2F4A9B1D16B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B8F0A-D5D6-4D46-B1D4-93B81FC96E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3919B-79BA-4E4F-B768-9FBF16C08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0C7F5-3626-400E-AF11-43763B165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64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pokalsky\Downloads\Draft-Scoping-Plan-Overview%20(1).pdf" TargetMode="External"/><Relationship Id="rId2" Type="http://schemas.openxmlformats.org/officeDocument/2006/relationships/hyperlink" Target="https://climate.ny.gov/Our-Climate-Act/Climate-Action-Council" TargetMode="Externa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nyserda.seamlessdocs.com/f/DraftScopingComments" TargetMode="External"/><Relationship Id="rId4" Type="http://schemas.openxmlformats.org/officeDocument/2006/relationships/hyperlink" Target="https://climate.ny.gov/Our-Climate-Act/Draft-Scoping-Plan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ken.pokalsky@bcnys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20407-4FDC-4263-A30D-BEFA2BC3EF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rgbClr val="0070C0"/>
                </a:solidFill>
              </a:rPr>
              <a:t>NYAE Webinar: The Real Cost of New York’s Climate Leadership and Community Protection Act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0048C8-D2F1-46DB-8849-700534D08E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Presented by </a:t>
            </a:r>
          </a:p>
          <a:p>
            <a:r>
              <a:rPr lang="en-US" dirty="0"/>
              <a:t>Ken Pokalsky, Vice President</a:t>
            </a:r>
          </a:p>
          <a:p>
            <a:r>
              <a:rPr lang="en-US" dirty="0"/>
              <a:t>The Business Council of New York State, Inc.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59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76A32-160F-460A-8A50-CF639F842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Who we are: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E38F3-4D62-407B-B786-09B5DFFC9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1107366" cy="4486275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The voice of business and employers in New York State</a:t>
            </a:r>
          </a:p>
          <a:p>
            <a:pPr lvl="1"/>
            <a:r>
              <a:rPr lang="en-US"/>
              <a:t>Representing 3,500 business of all sizes, in all sectors</a:t>
            </a:r>
          </a:p>
          <a:p>
            <a:pPr lvl="1"/>
            <a:r>
              <a:rPr lang="en-US"/>
              <a:t>Including nearly 100 local chambers and business groups</a:t>
            </a:r>
          </a:p>
          <a:p>
            <a:pPr lvl="1"/>
            <a:r>
              <a:rPr lang="en-US"/>
              <a:t>Formed in 1980, our predecessor organization was created in 1914</a:t>
            </a:r>
          </a:p>
          <a:p>
            <a:r>
              <a:rPr lang="en-US"/>
              <a:t>We advocate for economic growth, creating good jobs and strong communities</a:t>
            </a:r>
          </a:p>
          <a:p>
            <a:pPr lvl="1"/>
            <a:r>
              <a:rPr lang="en-US"/>
              <a:t>Our focus is the NYS legislature and regulatory agencies</a:t>
            </a:r>
          </a:p>
          <a:p>
            <a:pPr lvl="1"/>
            <a:r>
              <a:rPr lang="en-US"/>
              <a:t>We also lobby at the federal and municipal level</a:t>
            </a:r>
          </a:p>
          <a:p>
            <a:r>
              <a:rPr lang="en-US"/>
              <a:t>Other member benefits include</a:t>
            </a:r>
          </a:p>
          <a:p>
            <a:pPr lvl="1"/>
            <a:r>
              <a:rPr lang="en-US"/>
              <a:t>Compliance assistance, especially in HR</a:t>
            </a:r>
          </a:p>
          <a:p>
            <a:pPr lvl="1"/>
            <a:r>
              <a:rPr lang="en-US"/>
              <a:t>Continuous updates on priority issues</a:t>
            </a:r>
          </a:p>
          <a:p>
            <a:pPr lvl="1"/>
            <a:r>
              <a:rPr lang="en-US"/>
              <a:t>High quality, affordable insurance coverage</a:t>
            </a:r>
          </a:p>
          <a:p>
            <a:pPr lvl="1"/>
            <a:r>
              <a:rPr lang="en-US"/>
              <a:t>And more . . .</a:t>
            </a:r>
          </a:p>
          <a:p>
            <a:pPr lvl="1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59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DB7CA-7FF7-44B8-B5B5-9ED36407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Climate Leadership and Community Protection Act – Key Energy Provisions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453B3-E938-4B53-B547-ACC1DB4D4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reduction of statewide greenhouse gas (GHG) emissions</a:t>
            </a:r>
          </a:p>
          <a:p>
            <a:pPr lvl="1"/>
            <a:r>
              <a:rPr lang="en-US" dirty="0"/>
              <a:t>to 60% of 1990 levels by 2030 </a:t>
            </a:r>
          </a:p>
          <a:p>
            <a:pPr lvl="1"/>
            <a:r>
              <a:rPr lang="en-US" dirty="0"/>
              <a:t>to 85% of 1990 levels by 2050</a:t>
            </a:r>
          </a:p>
          <a:p>
            <a:r>
              <a:rPr lang="en-US" dirty="0"/>
              <a:t>70% renewable electric power generation by 2030, and a zero emissions statewide electric system by 2040 </a:t>
            </a:r>
          </a:p>
          <a:p>
            <a:r>
              <a:rPr lang="en-US" dirty="0"/>
              <a:t>Specific technology goals </a:t>
            </a:r>
          </a:p>
          <a:p>
            <a:pPr lvl="1"/>
            <a:r>
              <a:rPr lang="en-US" dirty="0"/>
              <a:t>6 gigawatts of distributed solar by 2025</a:t>
            </a:r>
          </a:p>
          <a:p>
            <a:pPr lvl="1"/>
            <a:r>
              <a:rPr lang="en-US" dirty="0"/>
              <a:t>3 gigawatts of storage by 2030 </a:t>
            </a:r>
          </a:p>
          <a:p>
            <a:pPr lvl="1"/>
            <a:r>
              <a:rPr lang="en-US" dirty="0"/>
              <a:t>9 gigawatts of offshore wind by 2035</a:t>
            </a:r>
          </a:p>
          <a:p>
            <a:pPr lvl="1"/>
            <a:r>
              <a:rPr lang="en-US" dirty="0"/>
              <a:t>185 trillion Btu increase in statewide energy efficiency</a:t>
            </a:r>
          </a:p>
          <a:p>
            <a:r>
              <a:rPr lang="en-US" dirty="0"/>
              <a:t>Scoping plan with proposals for </a:t>
            </a:r>
          </a:p>
          <a:p>
            <a:pPr lvl="1"/>
            <a:r>
              <a:rPr lang="en-US" dirty="0"/>
              <a:t>attaining the GHG emission limits set forth in the CLCPA</a:t>
            </a:r>
          </a:p>
          <a:p>
            <a:pPr lvl="1"/>
            <a:r>
              <a:rPr lang="en-US" dirty="0"/>
              <a:t>Emission reductions beyond the 85% emission reduction goal by 2050</a:t>
            </a:r>
          </a:p>
        </p:txBody>
      </p:sp>
    </p:spTree>
    <p:extLst>
      <p:ext uri="{BB962C8B-B14F-4D97-AF65-F5344CB8AC3E}">
        <p14:creationId xmlns:p14="http://schemas.microsoft.com/office/powerpoint/2010/main" val="2955857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DC2D2-55A4-424C-A0CE-2642324A5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CAC Scoping Plan - Key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F80B4-9539-4215-B275-9142269BE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Climate Action Council</a:t>
            </a:r>
          </a:p>
          <a:p>
            <a:pPr lvl="1"/>
            <a:r>
              <a:rPr lang="en-US" dirty="0">
                <a:hlinkClick r:id="rId2"/>
              </a:rPr>
              <a:t>https://climate.ny.gov/Our-Climate-Act/Climate-Action-Council</a:t>
            </a:r>
            <a:r>
              <a:rPr lang="en-US" dirty="0"/>
              <a:t> </a:t>
            </a:r>
          </a:p>
          <a:p>
            <a:r>
              <a:rPr lang="en-US" dirty="0"/>
              <a:t>CAC Scoping Plan</a:t>
            </a:r>
          </a:p>
          <a:p>
            <a:pPr lvl="1"/>
            <a:r>
              <a:rPr lang="en-US" dirty="0">
                <a:hlinkClick r:id="rId3" action="ppaction://hlinkfile"/>
              </a:rPr>
              <a:t>file:///C:/Users/pokalsky/Downloads/Draft-Scoping-Plan-Overview%20(1).pdf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4"/>
              </a:rPr>
              <a:t>https://climate.ny.gov/Our-Climate-Act/Draft-Scoping-Plan</a:t>
            </a:r>
            <a:r>
              <a:rPr lang="en-US" dirty="0"/>
              <a:t> </a:t>
            </a:r>
          </a:p>
          <a:p>
            <a:r>
              <a:rPr lang="en-US" dirty="0"/>
              <a:t>To submit comments</a:t>
            </a:r>
          </a:p>
          <a:p>
            <a:pPr lvl="1"/>
            <a:r>
              <a:rPr lang="en-US" dirty="0">
                <a:hlinkClick r:id="rId5"/>
              </a:rPr>
              <a:t>https://nyserda.seamlessdocs.com/f/DraftScopingComments</a:t>
            </a:r>
            <a:endParaRPr lang="en-US" dirty="0"/>
          </a:p>
          <a:p>
            <a:pPr lvl="2"/>
            <a:r>
              <a:rPr lang="en-US" dirty="0"/>
              <a:t>2000 word limit</a:t>
            </a:r>
          </a:p>
          <a:p>
            <a:pPr lvl="2"/>
            <a:r>
              <a:rPr lang="en-US" dirty="0"/>
              <a:t>Can attach files</a:t>
            </a:r>
          </a:p>
        </p:txBody>
      </p:sp>
    </p:spTree>
    <p:extLst>
      <p:ext uri="{BB962C8B-B14F-4D97-AF65-F5344CB8AC3E}">
        <p14:creationId xmlns:p14="http://schemas.microsoft.com/office/powerpoint/2010/main" val="270296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54259-515C-4C3A-8F56-25741B91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Public Comment process is underway: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C1AF9-4301-49CE-98A2-BB9950C1E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763"/>
            <a:ext cx="10515600" cy="4752200"/>
          </a:xfrm>
        </p:spPr>
        <p:txBody>
          <a:bodyPr>
            <a:normAutofit/>
          </a:bodyPr>
          <a:lstStyle/>
          <a:p>
            <a:r>
              <a:rPr lang="en-US" dirty="0"/>
              <a:t>Public comment period open through end of April 2022 </a:t>
            </a:r>
          </a:p>
          <a:p>
            <a:r>
              <a:rPr lang="en-US" dirty="0"/>
              <a:t>Public and stakeholder input will occur in parallel to public comment period </a:t>
            </a:r>
          </a:p>
          <a:p>
            <a:r>
              <a:rPr lang="en-US" dirty="0"/>
              <a:t>Public hearings to be scheduled in March and April 2022</a:t>
            </a:r>
          </a:p>
          <a:p>
            <a:pPr lvl="1"/>
            <a:r>
              <a:rPr lang="en-US" dirty="0"/>
              <a:t>In-person and virtual hearings to take direct public input</a:t>
            </a:r>
          </a:p>
          <a:p>
            <a:r>
              <a:rPr lang="en-US" dirty="0"/>
              <a:t>Additional Stakeholder engagement starting in March 2022</a:t>
            </a:r>
          </a:p>
          <a:p>
            <a:r>
              <a:rPr lang="en-US" b="1" dirty="0">
                <a:highlight>
                  <a:srgbClr val="FFFF00"/>
                </a:highlight>
              </a:rPr>
              <a:t>We need your feedback!!!!</a:t>
            </a:r>
          </a:p>
        </p:txBody>
      </p:sp>
    </p:spTree>
    <p:extLst>
      <p:ext uri="{BB962C8B-B14F-4D97-AF65-F5344CB8AC3E}">
        <p14:creationId xmlns:p14="http://schemas.microsoft.com/office/powerpoint/2010/main" val="2060317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5D506-19AF-4BC2-99BB-233D44E22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Scoping Plan - Industry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0CE3D-82DF-4421-B8DE-54EE6D226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2030 – Most reductions from energy efficiency, electrification of low temperature processes, fuel switching, and, indirectly, from decarbonization of the power network</a:t>
            </a:r>
          </a:p>
          <a:p>
            <a:r>
              <a:rPr lang="en-US" dirty="0"/>
              <a:t>2050 - Reductions from alternatives for high-temperature processes including green hydrogen or other low carbon fuels, plus carbon capture and storage</a:t>
            </a:r>
          </a:p>
          <a:p>
            <a:r>
              <a:rPr lang="en-US" dirty="0"/>
              <a:t>Overall emphasis on incentives rather than regulatory mandates, to avoid “emission and economic leakage”</a:t>
            </a:r>
          </a:p>
          <a:p>
            <a:r>
              <a:rPr lang="en-US" dirty="0"/>
              <a:t>Calls for:</a:t>
            </a:r>
          </a:p>
          <a:p>
            <a:pPr lvl="1"/>
            <a:r>
              <a:rPr lang="en-US" dirty="0"/>
              <a:t>Expanded GHG emission reporting regulations</a:t>
            </a:r>
          </a:p>
          <a:p>
            <a:pPr lvl="1"/>
            <a:r>
              <a:rPr lang="en-US" dirty="0"/>
              <a:t>Incentives to develop an “in-state supply chain of green economy businesses”</a:t>
            </a:r>
          </a:p>
          <a:p>
            <a:pPr lvl="1"/>
            <a:r>
              <a:rPr lang="en-US" dirty="0"/>
              <a:t>State support for R&amp;D on industrial decarbonization solutions</a:t>
            </a:r>
          </a:p>
        </p:txBody>
      </p:sp>
    </p:spTree>
    <p:extLst>
      <p:ext uri="{BB962C8B-B14F-4D97-AF65-F5344CB8AC3E}">
        <p14:creationId xmlns:p14="http://schemas.microsoft.com/office/powerpoint/2010/main" val="3016542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EA5C9-7572-4FA1-846A-888350D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8884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Scoping Plan - Transportation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7A8F4-31DB-4E02-AA4B-CC2238741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4010"/>
            <a:ext cx="10515600" cy="545450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2030 - Nearly 100% of new LDVs and 40% of MHD are ZEVs, plus additional shifts to public transportation and other low- carbon modes</a:t>
            </a:r>
          </a:p>
          <a:p>
            <a:r>
              <a:rPr lang="en-US" dirty="0"/>
              <a:t>2050 – Most MHD vehicles are ZEVs, marine operations and port facilities fully electrified, increased use of green hydrogen and renewable biofuels in aviation, freight rail and some MHD vehicles</a:t>
            </a:r>
          </a:p>
          <a:p>
            <a:pPr lvl="1"/>
            <a:r>
              <a:rPr lang="en-US" dirty="0"/>
              <a:t>This transformation will require expansive regulatory actions and public and private investments  </a:t>
            </a:r>
          </a:p>
          <a:p>
            <a:r>
              <a:rPr lang="en-US" dirty="0"/>
              <a:t>Calls for:</a:t>
            </a:r>
          </a:p>
          <a:p>
            <a:pPr lvl="1"/>
            <a:r>
              <a:rPr lang="en-US" dirty="0"/>
              <a:t>direct rebates for ZEVs supported by new fees on purchaser of fossil fuel vehicles; </a:t>
            </a:r>
          </a:p>
          <a:p>
            <a:pPr lvl="1"/>
            <a:r>
              <a:rPr lang="en-US" dirty="0"/>
              <a:t>expanded direct-to-consumer sales of ZEVs by manufacturers</a:t>
            </a:r>
          </a:p>
          <a:p>
            <a:pPr lvl="1"/>
            <a:r>
              <a:rPr lang="en-US" dirty="0"/>
              <a:t>rebates or incentives for investments in EV charging stations and hydrogen filing stations</a:t>
            </a:r>
          </a:p>
          <a:p>
            <a:pPr lvl="1"/>
            <a:r>
              <a:rPr lang="en-US" dirty="0"/>
              <a:t>revised utility tariffs that lower rates to encourage managed charging</a:t>
            </a:r>
          </a:p>
          <a:p>
            <a:pPr lvl="1"/>
            <a:r>
              <a:rPr lang="en-US" dirty="0"/>
              <a:t>state procurement targets for ZEV purchases</a:t>
            </a:r>
          </a:p>
          <a:p>
            <a:pPr lvl="1"/>
            <a:r>
              <a:rPr lang="en-US" dirty="0"/>
              <a:t>adoption of additional California vehicle standards</a:t>
            </a:r>
          </a:p>
          <a:p>
            <a:pPr lvl="1"/>
            <a:r>
              <a:rPr lang="en-US" dirty="0"/>
              <a:t>significant additional investments in and improvements to public transportation systems</a:t>
            </a:r>
          </a:p>
          <a:p>
            <a:pPr lvl="1"/>
            <a:r>
              <a:rPr lang="en-US" dirty="0"/>
              <a:t>Promotion of transit-oriented development</a:t>
            </a:r>
          </a:p>
          <a:p>
            <a:pPr lvl="1"/>
            <a:r>
              <a:rPr lang="en-US" dirty="0"/>
              <a:t>Dual purpose mechanisms including: congestion pricing, variable cost parking, increased registration fees on carbon-intensive vehicles, per mile vehicle user fee systems, adoption of a clean fuel standard; among others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061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ED84E-D804-4587-A6F8-8D835B52A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141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Scoping Plan - Buildings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45823-C1C8-42D8-A414-036B80806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6540"/>
            <a:ext cx="10515600" cy="55714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2030 – 1 to 2 million homes fully electrified, heat pumps for 10 to 20% of all commercial space</a:t>
            </a:r>
          </a:p>
          <a:p>
            <a:r>
              <a:rPr lang="en-US" dirty="0"/>
              <a:t>2050 - 85% of homes and commercial building space electrified; significant advancements in batteries and thermal storage, grid-interactivity, ultra-low global warming-potential refrigerants, and other advanced technical solutions for hard-to-electrify building types</a:t>
            </a:r>
          </a:p>
          <a:p>
            <a:r>
              <a:rPr lang="en-US" dirty="0"/>
              <a:t>Calls for:</a:t>
            </a:r>
          </a:p>
          <a:p>
            <a:pPr lvl="1"/>
            <a:r>
              <a:rPr lang="en-US" dirty="0"/>
              <a:t>building owners to report on energy and water use, with periodic building energy audits</a:t>
            </a:r>
          </a:p>
          <a:p>
            <a:pPr lvl="1"/>
            <a:r>
              <a:rPr lang="en-US" dirty="0"/>
              <a:t>Prohibiting  new gas service to existing building</a:t>
            </a:r>
          </a:p>
          <a:p>
            <a:pPr lvl="1"/>
            <a:r>
              <a:rPr lang="en-US" dirty="0"/>
              <a:t>Updated state building code to require new construction to be “all electric” by 2024 for low rise construction and 2027 for others</a:t>
            </a:r>
          </a:p>
          <a:p>
            <a:pPr lvl="1"/>
            <a:r>
              <a:rPr lang="en-US" dirty="0"/>
              <a:t>Mandated upgrades of existing lighting in commercial buildings</a:t>
            </a:r>
          </a:p>
          <a:p>
            <a:pPr lvl="1"/>
            <a:r>
              <a:rPr lang="en-US" dirty="0"/>
              <a:t>No replacement of gas or oil-fired heating, cooling and hot water equipment</a:t>
            </a:r>
          </a:p>
          <a:p>
            <a:pPr lvl="1"/>
            <a:r>
              <a:rPr lang="en-US" dirty="0"/>
              <a:t>Ultimate ban on the sale of new gas or oil-burning appliances and equipment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308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00B7D-E1F5-4785-9786-6E62FCCC3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Scoping Plan – Waste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C9230-D574-4C8D-8EB5-8B3C31456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6148"/>
            <a:ext cx="10515600" cy="478465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2030 – Increased diversion of materials from landfills, with increased emissions monitoring and leak detection from landfills, wastewater treatment and other sources</a:t>
            </a:r>
          </a:p>
          <a:p>
            <a:r>
              <a:rPr lang="en-US" dirty="0"/>
              <a:t>2050 - Dramatic shift in waste management practices, with limited continuing use of landfills, significant waste reduction and increased recycling</a:t>
            </a:r>
          </a:p>
          <a:p>
            <a:r>
              <a:rPr lang="en-US" dirty="0"/>
              <a:t>Major recommendations include: </a:t>
            </a:r>
          </a:p>
          <a:p>
            <a:pPr lvl="1"/>
            <a:r>
              <a:rPr lang="en-US" dirty="0"/>
              <a:t>further limitations on the disposal of organic wastes</a:t>
            </a:r>
          </a:p>
          <a:p>
            <a:pPr lvl="1"/>
            <a:r>
              <a:rPr lang="en-US" dirty="0"/>
              <a:t>limiting waste generation and disposal through per ton disposal charges</a:t>
            </a:r>
          </a:p>
          <a:p>
            <a:pPr lvl="1"/>
            <a:r>
              <a:rPr lang="en-US" dirty="0"/>
              <a:t>reductions and eventual elimination of all single use packaging “for use in stores” </a:t>
            </a:r>
          </a:p>
          <a:p>
            <a:pPr lvl="1"/>
            <a:r>
              <a:rPr lang="en-US" dirty="0"/>
              <a:t>expanded container deposit laws</a:t>
            </a:r>
          </a:p>
          <a:p>
            <a:pPr lvl="1"/>
            <a:r>
              <a:rPr lang="en-US" dirty="0"/>
              <a:t>state procurement standards for recycled materials</a:t>
            </a:r>
          </a:p>
          <a:p>
            <a:pPr lvl="1"/>
            <a:r>
              <a:rPr lang="en-US" dirty="0"/>
              <a:t>expanded producer responsibility legislation</a:t>
            </a:r>
          </a:p>
          <a:p>
            <a:pPr lvl="1"/>
            <a:r>
              <a:rPr lang="en-US" dirty="0"/>
              <a:t>enhanced landfill gas recapture requirements and require improved landfill covers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21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8DBDE-D896-44E2-BD7B-A771D640C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Scoping Plan - “Economy Wide Strategies”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12E18-2DF3-4CD1-B89F-4C11173F0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97461"/>
          </a:xfrm>
        </p:spPr>
        <p:txBody>
          <a:bodyPr>
            <a:normAutofit/>
          </a:bodyPr>
          <a:lstStyle/>
          <a:p>
            <a:r>
              <a:rPr lang="en-US" dirty="0"/>
              <a:t>Carbon pricing thru state-established taxes or fees</a:t>
            </a:r>
          </a:p>
          <a:p>
            <a:r>
              <a:rPr lang="en-US" dirty="0"/>
              <a:t>Emission caps or “cap and invest” program</a:t>
            </a:r>
          </a:p>
          <a:p>
            <a:pPr lvl="1"/>
            <a:r>
              <a:rPr lang="en-US" dirty="0"/>
              <a:t>Allowances awarded thru auction</a:t>
            </a:r>
          </a:p>
          <a:p>
            <a:r>
              <a:rPr lang="en-US" dirty="0"/>
              <a:t>Clean energy supply mandate on energy providers</a:t>
            </a:r>
          </a:p>
        </p:txBody>
      </p:sp>
    </p:spTree>
    <p:extLst>
      <p:ext uri="{BB962C8B-B14F-4D97-AF65-F5344CB8AC3E}">
        <p14:creationId xmlns:p14="http://schemas.microsoft.com/office/powerpoint/2010/main" val="2754997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4D150-14C2-4980-8724-4FC15DD27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Key Considerations for Business: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EF8D6-A1ED-4E49-B1F8-A3A7A7D24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4251"/>
            <a:ext cx="10515600" cy="4592712"/>
          </a:xfrm>
        </p:spPr>
        <p:txBody>
          <a:bodyPr/>
          <a:lstStyle/>
          <a:p>
            <a:r>
              <a:rPr lang="en-US" dirty="0"/>
              <a:t>Most businesses will feel multiple impacts</a:t>
            </a:r>
          </a:p>
          <a:p>
            <a:r>
              <a:rPr lang="en-US" dirty="0"/>
              <a:t>Limited focus on direct costs, opportunity costs, return on investments </a:t>
            </a:r>
          </a:p>
          <a:p>
            <a:pPr lvl="1"/>
            <a:r>
              <a:rPr lang="en-US" dirty="0"/>
              <a:t>Risk for emission and economic leakage is real</a:t>
            </a:r>
          </a:p>
          <a:p>
            <a:r>
              <a:rPr lang="en-US" dirty="0"/>
              <a:t>The legislature wants to </a:t>
            </a:r>
            <a:r>
              <a:rPr lang="en-US" u="sng" dirty="0"/>
              <a:t>act now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S.4264-A (Parker)/A.6967 (Cahill) - “Climate and Community Protection Act”</a:t>
            </a:r>
          </a:p>
          <a:p>
            <a:pPr lvl="1"/>
            <a:r>
              <a:rPr lang="en-US" dirty="0"/>
              <a:t>S 6843-A  (Kavanagh)/A.8431 (Gallagher) - Electric building mandate</a:t>
            </a:r>
          </a:p>
          <a:p>
            <a:pPr lvl="1"/>
            <a:r>
              <a:rPr lang="en-US" dirty="0"/>
              <a:t>S.8198 (Krueger) – Mandated restructuring of electric and gas utilities</a:t>
            </a:r>
          </a:p>
          <a:p>
            <a:pPr lvl="1"/>
            <a:r>
              <a:rPr lang="en-US" dirty="0"/>
              <a:t>Others and more to come . . .</a:t>
            </a:r>
          </a:p>
          <a:p>
            <a:r>
              <a:rPr lang="en-US" dirty="0">
                <a:highlight>
                  <a:srgbClr val="FFFF00"/>
                </a:highlight>
              </a:rPr>
              <a:t>You need to be engaged!!</a:t>
            </a:r>
          </a:p>
        </p:txBody>
      </p:sp>
    </p:spTree>
    <p:extLst>
      <p:ext uri="{BB962C8B-B14F-4D97-AF65-F5344CB8AC3E}">
        <p14:creationId xmlns:p14="http://schemas.microsoft.com/office/powerpoint/2010/main" val="2572820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C9EAC-3A1D-461C-A9CB-C51E9C24D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30" y="299137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Contact: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DEC81-7D04-4F4C-9D65-E8AF0E71D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Ken Pokalsky</a:t>
            </a:r>
            <a:br>
              <a:rPr lang="en-US" dirty="0"/>
            </a:br>
            <a:r>
              <a:rPr lang="en-US" dirty="0"/>
              <a:t>The Business Council of New York State, Inc.</a:t>
            </a:r>
            <a:br>
              <a:rPr lang="en-US" dirty="0"/>
            </a:br>
            <a:r>
              <a:rPr lang="en-US" dirty="0"/>
              <a:t>111 Washington Avenue  Suite 400, Albany, NY 12210</a:t>
            </a:r>
            <a:br>
              <a:rPr lang="en-US" dirty="0"/>
            </a:br>
            <a:r>
              <a:rPr lang="en-US" dirty="0"/>
              <a:t>Direct 518.694.4460   Cell: 518.339.5894</a:t>
            </a:r>
            <a:br>
              <a:rPr lang="en-US" dirty="0"/>
            </a:br>
            <a:r>
              <a:rPr lang="en-US" dirty="0">
                <a:hlinkClick r:id="rId3"/>
              </a:rPr>
              <a:t>ken.pokalsky@bcnys.org</a:t>
            </a:r>
            <a:r>
              <a:rPr lang="en-US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886483997"/>
      </p:ext>
    </p:extLst>
  </p:cSld>
  <p:clrMapOvr>
    <a:masterClrMapping/>
  </p:clrMapOvr>
</p:sld>
</file>

<file path=ppt/theme/theme1.xml><?xml version="1.0" encoding="utf-8"?>
<a:theme xmlns:a="http://schemas.openxmlformats.org/drawingml/2006/main" name="16x9-BCN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HITE 16x9 BCNYS Power Point Template.potx" id="{4043C4FE-0AC8-422A-8BE8-2C7383567B12}" vid="{E6BD69D1-71F6-4E57-A7EC-00F763E7B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19891</TotalTime>
  <Words>1089</Words>
  <Application>Microsoft Office PowerPoint</Application>
  <PresentationFormat>Widescreen</PresentationFormat>
  <Paragraphs>108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16x9-BCNYS</vt:lpstr>
      <vt:lpstr>Office Theme</vt:lpstr>
      <vt:lpstr>NYAE Webinar: The Real Cost of New York’s Climate Leadership and Community Protection Act </vt:lpstr>
      <vt:lpstr>Who we are:</vt:lpstr>
      <vt:lpstr>Climate Leadership and Community Protection Act – Key Energy Provisions</vt:lpstr>
      <vt:lpstr>CAC Scoping Plan - Key Information</vt:lpstr>
      <vt:lpstr>Public Comment process is underway:</vt:lpstr>
      <vt:lpstr>Scoping Plan - Industry</vt:lpstr>
      <vt:lpstr>Scoping Plan - Transportation</vt:lpstr>
      <vt:lpstr>Scoping Plan - Buildings</vt:lpstr>
      <vt:lpstr>Scoping Plan – Waste Management</vt:lpstr>
      <vt:lpstr>Scoping Plan - “Economy Wide Strategies”</vt:lpstr>
      <vt:lpstr>Key Considerations for Business:</vt:lpstr>
      <vt:lpstr>Contact: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 GAC Planning Session Budget and Tax Update</dc:title>
  <dc:creator>Ken Pokalsky</dc:creator>
  <cp:lastModifiedBy>Ken Pokalsky</cp:lastModifiedBy>
  <cp:revision>72</cp:revision>
  <cp:lastPrinted>2022-02-15T21:36:11Z</cp:lastPrinted>
  <dcterms:created xsi:type="dcterms:W3CDTF">2020-12-02T16:40:10Z</dcterms:created>
  <dcterms:modified xsi:type="dcterms:W3CDTF">2022-02-16T13:19:32Z</dcterms:modified>
</cp:coreProperties>
</file>