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70" r:id="rId3"/>
    <p:sldId id="309" r:id="rId4"/>
    <p:sldId id="319" r:id="rId5"/>
    <p:sldId id="324" r:id="rId6"/>
    <p:sldId id="310" r:id="rId7"/>
    <p:sldId id="293" r:id="rId8"/>
    <p:sldId id="311" r:id="rId9"/>
    <p:sldId id="312" r:id="rId10"/>
    <p:sldId id="320" r:id="rId11"/>
    <p:sldId id="321" r:id="rId12"/>
    <p:sldId id="314" r:id="rId13"/>
    <p:sldId id="322" r:id="rId14"/>
    <p:sldId id="315" r:id="rId15"/>
  </p:sldIdLst>
  <p:sldSz cx="12192000" cy="6858000"/>
  <p:notesSz cx="6858000" cy="9144000"/>
  <p:embeddedFontLst>
    <p:embeddedFont>
      <p:font typeface="Cera Pro" panose="00000800000000000000" pitchFamily="50" charset="0"/>
      <p:bold r:id="rId17"/>
    </p:embeddedFont>
    <p:embeddedFont>
      <p:font typeface="Rockwell" panose="020B0604020202020204" charset="0"/>
      <p:regular r:id="rId18"/>
      <p:bold r:id="rId19"/>
      <p:italic r:id="rId20"/>
      <p:boldItalic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Cera Pro Medium" panose="00000600000000000000" pitchFamily="50" charset="0"/>
      <p:regular r:id="rId26"/>
    </p:embeddedFont>
    <p:embeddedFont>
      <p:font typeface="Cera Pro Light" panose="00000400000000000000" pitchFamily="50" charset="0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EEF"/>
    <a:srgbClr val="8CC63F"/>
    <a:srgbClr val="062F87"/>
    <a:srgbClr val="4472C4"/>
    <a:srgbClr val="F52F2F"/>
    <a:srgbClr val="1AF34D"/>
    <a:srgbClr val="404040"/>
    <a:srgbClr val="8E8E8E"/>
    <a:srgbClr val="000000"/>
    <a:srgbClr val="2C2C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15" autoAdjust="0"/>
    <p:restoredTop sz="86584" autoAdjust="0"/>
  </p:normalViewPr>
  <p:slideViewPr>
    <p:cSldViewPr snapToGrid="0" snapToObjects="1">
      <p:cViewPr varScale="1">
        <p:scale>
          <a:sx n="93" d="100"/>
          <a:sy n="93" d="100"/>
        </p:scale>
        <p:origin x="97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ra Pro Medium" panose="00000600000000000000" pitchFamily="50" charset="0"/>
                <a:ea typeface="+mn-ea"/>
                <a:cs typeface="+mn-cs"/>
              </a:defRPr>
            </a:pPr>
            <a:r>
              <a:rPr lang="en-US" dirty="0">
                <a:latin typeface="+mj-lt"/>
              </a:rPr>
              <a:t>NG vs. Electricity Difference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ra Pro Medium" panose="00000600000000000000" pitchFamily="50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NG vs. Electricity Difference</c:v>
                </c:pt>
              </c:strCache>
            </c:strRef>
          </c:tx>
          <c:spPr>
            <a:solidFill>
              <a:srgbClr val="8CC63F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E36B36EC-5874-4964-88FF-38CEA4BEFC7C}" type="VALUE">
                      <a:rPr lang="en-US" sz="1400" baseline="0">
                        <a:latin typeface="Cera Pro Medium" panose="00000600000000000000" pitchFamily="50" charset="0"/>
                      </a:rPr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2BC4-4B20-894C-CDBE3636B516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FC650016-C27B-44B7-B436-EB2328D60DCF}" type="VALUE">
                      <a:rPr lang="en-US" sz="1400" baseline="0">
                        <a:latin typeface="Cera Pro Medium" panose="00000600000000000000" pitchFamily="50" charset="0"/>
                      </a:rPr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2BC4-4B20-894C-CDBE3636B516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ra Pro Medium" panose="00000600000000000000" pitchFamily="50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Natural Gas Cost</c:v>
                </c:pt>
                <c:pt idx="1">
                  <c:v>Electricity Cost</c:v>
                </c:pt>
              </c:strCache>
            </c:strRef>
          </c:cat>
          <c:val>
            <c:numRef>
              <c:f>Sheet1!$B$2:$B$3</c:f>
              <c:numCache>
                <c:formatCode>_("$"* #,##0_);_("$"* \(#,##0\);_("$"* "-"??_);_(@_)</c:formatCode>
                <c:ptCount val="2"/>
                <c:pt idx="0">
                  <c:v>1653970</c:v>
                </c:pt>
                <c:pt idx="1">
                  <c:v>5354976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BC4-4B20-894C-CDBE3636B5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462767248"/>
        <c:axId val="462769208"/>
      </c:barChart>
      <c:catAx>
        <c:axId val="462767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462769208"/>
        <c:crosses val="autoZero"/>
        <c:auto val="1"/>
        <c:lblAlgn val="ctr"/>
        <c:lblOffset val="100"/>
        <c:noMultiLvlLbl val="0"/>
      </c:catAx>
      <c:valAx>
        <c:axId val="462769208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_(&quot;$&quot;* #,##0_);_(&quot;$&quot;* \(#,##0\);_(&quot;$&quot;* &quot;-&quot;??_);_(@_)" sourceLinked="1"/>
        <c:majorTickMark val="none"/>
        <c:minorTickMark val="none"/>
        <c:tickLblPos val="nextTo"/>
        <c:crossAx val="4627672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raGR-Light ☞"/>
        </a:defRPr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0.1407</cdr:x>
      <cdr:y>0.70743</cdr:y>
    </cdr:from>
    <cdr:to>
      <cdr:x>0.39711</cdr:x>
      <cdr:y>0.79917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61104" y="2506447"/>
          <a:ext cx="1387065" cy="3250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400" b="1" dirty="0" smtClean="0">
              <a:solidFill>
                <a:srgbClr val="062F87"/>
              </a:solidFill>
              <a:latin typeface="Cera Pro Medium" panose="00000600000000000000" pitchFamily="50" charset="0"/>
            </a:rPr>
            <a:t>330,794 </a:t>
          </a:r>
          <a:r>
            <a:rPr lang="en-US" sz="1400" b="1" dirty="0">
              <a:solidFill>
                <a:srgbClr val="062F87"/>
              </a:solidFill>
              <a:latin typeface="Cera Pro Medium" panose="00000600000000000000" pitchFamily="50" charset="0"/>
            </a:rPr>
            <a:t>Mcf</a:t>
          </a:r>
        </a:p>
      </cdr:txBody>
    </cdr:sp>
  </cdr:relSizeAnchor>
  <cdr:relSizeAnchor xmlns:cdr="http://schemas.openxmlformats.org/drawingml/2006/chartDrawing">
    <cdr:from>
      <cdr:x>0.55289</cdr:x>
      <cdr:y>0.37764</cdr:y>
    </cdr:from>
    <cdr:to>
      <cdr:x>0.91882</cdr:x>
      <cdr:y>0.4633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990908" y="1337997"/>
          <a:ext cx="1979520" cy="3034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600" b="1" dirty="0" smtClean="0">
              <a:solidFill>
                <a:srgbClr val="062F87"/>
              </a:solidFill>
              <a:latin typeface="Cera Pro Medium" panose="00000600000000000000" pitchFamily="50" charset="0"/>
            </a:rPr>
            <a:t>82,384,239 </a:t>
          </a:r>
          <a:r>
            <a:rPr lang="en-US" sz="1600" b="1" dirty="0">
              <a:solidFill>
                <a:srgbClr val="062F87"/>
              </a:solidFill>
              <a:latin typeface="Cera Pro Medium" panose="00000600000000000000" pitchFamily="50" charset="0"/>
            </a:rPr>
            <a:t>kWh</a:t>
          </a:r>
        </a:p>
      </cdr:txBody>
    </cdr:sp>
  </cdr:relSizeAnchor>
  <cdr:relSizeAnchor xmlns:cdr="http://schemas.openxmlformats.org/drawingml/2006/chartDrawing">
    <cdr:from>
      <cdr:x>0.37788</cdr:x>
      <cdr:y>0.23295</cdr:y>
    </cdr:from>
    <cdr:to>
      <cdr:x>0.61909</cdr:x>
      <cdr:y>0.70272</cdr:y>
    </cdr:to>
    <cdr:cxnSp macro="">
      <cdr:nvCxnSpPr>
        <cdr:cNvPr id="5" name="Straight Arrow Connector 4">
          <a:extLst xmlns:a="http://schemas.openxmlformats.org/drawingml/2006/main">
            <a:ext uri="{FF2B5EF4-FFF2-40B4-BE49-F238E27FC236}">
              <a16:creationId xmlns:a16="http://schemas.microsoft.com/office/drawing/2014/main" xmlns="" id="{F4AECE02-C3B4-4291-A0A7-614B1820CB8D}"/>
            </a:ext>
          </a:extLst>
        </cdr:cNvPr>
        <cdr:cNvCxnSpPr/>
      </cdr:nvCxnSpPr>
      <cdr:spPr>
        <a:xfrm xmlns:a="http://schemas.openxmlformats.org/drawingml/2006/main" flipV="1">
          <a:off x="2044168" y="825341"/>
          <a:ext cx="1304818" cy="1664414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rgbClr val="00AEEF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0.32242</cdr:x>
      <cdr:y>0.34027</cdr:y>
    </cdr:from>
    <cdr:to>
      <cdr:x>0.47122</cdr:x>
      <cdr:y>0.52268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744143" y="1205576"/>
          <a:ext cx="804943" cy="6462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600" b="1" dirty="0" smtClean="0">
              <a:solidFill>
                <a:srgbClr val="00AEEF"/>
              </a:solidFill>
              <a:latin typeface="☞Cera GR Medium"/>
            </a:rPr>
            <a:t>3.2 </a:t>
          </a:r>
          <a:r>
            <a:rPr lang="en-US" sz="1600" b="1" dirty="0">
              <a:solidFill>
                <a:srgbClr val="00AEEF"/>
              </a:solidFill>
              <a:latin typeface="Cera Pro Medium" panose="00000600000000000000" pitchFamily="50" charset="0"/>
            </a:rPr>
            <a:t>times</a:t>
          </a:r>
        </a:p>
      </cdr:txBody>
    </cdr:sp>
  </cdr:relSizeAnchor>
  <cdr:relSizeAnchor xmlns:cdr="http://schemas.openxmlformats.org/drawingml/2006/chartDrawing">
    <cdr:from>
      <cdr:x>0.64568</cdr:x>
      <cdr:y>0.5</cdr:y>
    </cdr:from>
    <cdr:to>
      <cdr:x>0.849</cdr:x>
      <cdr:y>0.65456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3492824" y="1771519"/>
          <a:ext cx="1099892" cy="5476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200" dirty="0" smtClean="0">
              <a:solidFill>
                <a:schemeClr val="bg1"/>
              </a:solidFill>
              <a:latin typeface="Cera Pro Medium" panose="00000600000000000000" pitchFamily="50" charset="0"/>
            </a:rPr>
            <a:t>$0.065 per kWh</a:t>
          </a:r>
          <a:endParaRPr lang="en-US" sz="1200" dirty="0">
            <a:solidFill>
              <a:schemeClr val="bg1"/>
            </a:solidFill>
            <a:latin typeface="Cera Pro Medium" panose="00000600000000000000" pitchFamily="50" charset="0"/>
          </a:endParaRPr>
        </a:p>
      </cdr:txBody>
    </cdr:sp>
  </cdr:relSizeAnchor>
  <cdr:relSizeAnchor xmlns:cdr="http://schemas.openxmlformats.org/drawingml/2006/chartDrawing">
    <cdr:from>
      <cdr:x>0.14997</cdr:x>
      <cdr:y>0.79273</cdr:y>
    </cdr:from>
    <cdr:to>
      <cdr:x>0.37475</cdr:x>
      <cdr:y>0.88542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811270" y="2808657"/>
          <a:ext cx="1215983" cy="3284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200" dirty="0" smtClean="0">
              <a:solidFill>
                <a:schemeClr val="bg1"/>
              </a:solidFill>
              <a:latin typeface="Cera Pro Medium" panose="00000600000000000000" pitchFamily="50" charset="0"/>
            </a:rPr>
            <a:t>$5.00 per Mcf</a:t>
          </a:r>
          <a:endParaRPr lang="en-US" sz="1200" dirty="0">
            <a:solidFill>
              <a:schemeClr val="bg1"/>
            </a:solidFill>
            <a:latin typeface="Cera Pro Medium" panose="00000600000000000000" pitchFamily="50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606EA9-0DCB-7F4D-8EB5-69DE81613F8B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25A3E7-602F-124B-B452-B798EC7445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757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25A3E7-602F-124B-B452-B798EC7445C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559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25A3E7-602F-124B-B452-B798EC7445C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5736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25A3E7-602F-124B-B452-B798EC7445C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2691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25A3E7-602F-124B-B452-B798EC7445C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496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25A3E7-602F-124B-B452-B798EC7445C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2137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25A3E7-602F-124B-B452-B798EC7445C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3513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25A3E7-602F-124B-B452-B798EC7445CE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5360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25A3E7-602F-124B-B452-B798EC7445C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5844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25A3E7-602F-124B-B452-B798EC7445C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756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ight Triangle 31">
            <a:extLst>
              <a:ext uri="{FF2B5EF4-FFF2-40B4-BE49-F238E27FC236}">
                <a16:creationId xmlns:a16="http://schemas.microsoft.com/office/drawing/2014/main" xmlns="" id="{25FDE001-D218-2147-94B0-F3FF8734457D}"/>
              </a:ext>
            </a:extLst>
          </p:cNvPr>
          <p:cNvSpPr/>
          <p:nvPr userDrawn="1"/>
        </p:nvSpPr>
        <p:spPr>
          <a:xfrm rot="16200000">
            <a:off x="10111290" y="4805360"/>
            <a:ext cx="1890453" cy="2270966"/>
          </a:xfrm>
          <a:prstGeom prst="rtTriangle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ight Triangle 30">
            <a:extLst>
              <a:ext uri="{FF2B5EF4-FFF2-40B4-BE49-F238E27FC236}">
                <a16:creationId xmlns:a16="http://schemas.microsoft.com/office/drawing/2014/main" xmlns="" id="{A9458365-F428-DE4F-85DC-436A92CAF3A7}"/>
              </a:ext>
            </a:extLst>
          </p:cNvPr>
          <p:cNvSpPr/>
          <p:nvPr userDrawn="1"/>
        </p:nvSpPr>
        <p:spPr>
          <a:xfrm rot="5400000">
            <a:off x="0" y="-21183"/>
            <a:ext cx="6186485" cy="6186485"/>
          </a:xfrm>
          <a:prstGeom prst="rtTriangle">
            <a:avLst/>
          </a:prstGeom>
          <a:solidFill>
            <a:srgbClr val="062F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5ADCA03F-9E00-4D4A-8750-BD6AA2BE14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72927" y="2584047"/>
            <a:ext cx="6529388" cy="1296522"/>
          </a:xfrm>
        </p:spPr>
        <p:txBody>
          <a:bodyPr anchor="t" anchorCtr="0">
            <a:normAutofit/>
          </a:bodyPr>
          <a:lstStyle>
            <a:lvl1pPr algn="l">
              <a:defRPr sz="4800" b="1">
                <a:solidFill>
                  <a:schemeClr val="tx1">
                    <a:lumMod val="85000"/>
                    <a:lumOff val="15000"/>
                  </a:schemeClr>
                </a:solidFill>
                <a:latin typeface="Cera Pro" panose="00000800000000000000" pitchFamily="50" charset="0"/>
              </a:defRPr>
            </a:lvl1pPr>
          </a:lstStyle>
          <a:p>
            <a:r>
              <a:rPr lang="en-US" dirty="0"/>
              <a:t>Click here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611A721-F7A3-D144-A165-20BF2B3178E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972927" y="4048387"/>
            <a:ext cx="6529388" cy="77941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Cera Pro Medium" panose="00000600000000000000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here to edit Master subtitle style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9EDC92EA-E97D-4546-BDC7-3ED2079BCE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8064" r="-3086" b="8159"/>
          <a:stretch/>
        </p:blipFill>
        <p:spPr>
          <a:xfrm>
            <a:off x="1" y="378372"/>
            <a:ext cx="4474676" cy="6479628"/>
          </a:xfrm>
          <a:prstGeom prst="rect">
            <a:avLst/>
          </a:prstGeom>
        </p:spPr>
      </p:pic>
      <p:pic>
        <p:nvPicPr>
          <p:cNvPr id="36" name="Picture 35" descr="A close up of a sign&#10;&#10;Description automatically generated">
            <a:extLst>
              <a:ext uri="{FF2B5EF4-FFF2-40B4-BE49-F238E27FC236}">
                <a16:creationId xmlns:a16="http://schemas.microsoft.com/office/drawing/2014/main" xmlns="" id="{B7433B41-B1F4-894F-BC29-B97097841BE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44138" y="378373"/>
            <a:ext cx="1629652" cy="1210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852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DF89773-8EB6-6D41-AEA5-D2D26E296122}"/>
              </a:ext>
            </a:extLst>
          </p:cNvPr>
          <p:cNvSpPr/>
          <p:nvPr userDrawn="1"/>
        </p:nvSpPr>
        <p:spPr>
          <a:xfrm flipH="1">
            <a:off x="0" y="-1"/>
            <a:ext cx="6096000" cy="6858001"/>
          </a:xfrm>
          <a:prstGeom prst="rect">
            <a:avLst/>
          </a:prstGeom>
          <a:solidFill>
            <a:srgbClr val="062F87"/>
          </a:solidFill>
          <a:ln w="9467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dirty="0"/>
          </a:p>
        </p:txBody>
      </p:sp>
      <p:sp>
        <p:nvSpPr>
          <p:cNvPr id="23" name="Right Triangle 22">
            <a:extLst>
              <a:ext uri="{FF2B5EF4-FFF2-40B4-BE49-F238E27FC236}">
                <a16:creationId xmlns:a16="http://schemas.microsoft.com/office/drawing/2014/main" xmlns="" id="{DD0BC9D2-41F0-E941-B71A-5BC9117E9C16}"/>
              </a:ext>
            </a:extLst>
          </p:cNvPr>
          <p:cNvSpPr/>
          <p:nvPr userDrawn="1"/>
        </p:nvSpPr>
        <p:spPr>
          <a:xfrm rot="10800000" flipH="1">
            <a:off x="-16935" y="1834917"/>
            <a:ext cx="998254" cy="912085"/>
          </a:xfrm>
          <a:prstGeom prst="rtTriangle">
            <a:avLst/>
          </a:prstGeom>
          <a:solidFill>
            <a:srgbClr val="8CC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ight Triangle 15">
            <a:extLst>
              <a:ext uri="{FF2B5EF4-FFF2-40B4-BE49-F238E27FC236}">
                <a16:creationId xmlns:a16="http://schemas.microsoft.com/office/drawing/2014/main" xmlns="" id="{4F602707-94EC-5548-8998-A5FF5CEA2899}"/>
              </a:ext>
            </a:extLst>
          </p:cNvPr>
          <p:cNvSpPr/>
          <p:nvPr userDrawn="1"/>
        </p:nvSpPr>
        <p:spPr>
          <a:xfrm rot="10800000" flipH="1">
            <a:off x="-2" y="-4"/>
            <a:ext cx="2269069" cy="2073204"/>
          </a:xfrm>
          <a:prstGeom prst="rtTriangle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CDE5E41B-AC10-B644-83DA-A2580A5ED4CC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1102060" y="2397895"/>
            <a:ext cx="3276227" cy="2062207"/>
          </a:xfrm>
        </p:spPr>
        <p:txBody>
          <a:bodyPr lIns="0" tIns="0" rIns="0" bIns="0" anchor="t" anchorCtr="0">
            <a:normAutofit/>
          </a:bodyPr>
          <a:lstStyle>
            <a:lvl1pPr algn="ctr">
              <a:defRPr sz="4800" b="1">
                <a:solidFill>
                  <a:schemeClr val="bg1"/>
                </a:solidFill>
                <a:latin typeface="Cera Pro" panose="000008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1063363-458B-3040-81F6-6A87AC7686B4}"/>
              </a:ext>
            </a:extLst>
          </p:cNvPr>
          <p:cNvSpPr>
            <a:spLocks noGrp="1"/>
          </p:cNvSpPr>
          <p:nvPr userDrawn="1">
            <p:ph idx="1" hasCustomPrompt="1"/>
          </p:nvPr>
        </p:nvSpPr>
        <p:spPr>
          <a:xfrm>
            <a:off x="7078133" y="708335"/>
            <a:ext cx="4173694" cy="1383771"/>
          </a:xfr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  <a:latin typeface="Cera Pro Light" panose="00000400000000000000" pitchFamily="50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Bio text goes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DC97CB9-28B8-674A-B14C-69FED3587C46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10797981" y="6217920"/>
            <a:ext cx="555819" cy="293878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 sz="1200" b="0" i="0">
                <a:solidFill>
                  <a:schemeClr val="tx1">
                    <a:lumMod val="85000"/>
                    <a:lumOff val="15000"/>
                  </a:schemeClr>
                </a:solidFill>
                <a:latin typeface="CeraGR-Medium ☞" pitchFamily="2" charset="0"/>
              </a:defRPr>
            </a:lvl1pPr>
          </a:lstStyle>
          <a:p>
            <a:fld id="{7AB51F7C-9650-A14E-BCF6-65B3F344706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2FDF3ACB-3784-9340-8D99-BED6DB9C18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12989" y="5761877"/>
            <a:ext cx="771064" cy="912085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xmlns="" id="{CDF364B4-F8D7-0643-B789-012A088F4931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7078133" y="2537135"/>
            <a:ext cx="4173694" cy="1383771"/>
          </a:xfr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  <a:latin typeface="Cera Pro Light" panose="00000400000000000000" pitchFamily="50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Bio text goes here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xmlns="" id="{6579CCC2-0D94-5D4F-BF59-07EABF300972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078133" y="4378106"/>
            <a:ext cx="4173694" cy="1383771"/>
          </a:xfr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  <a:latin typeface="Cera Pro Light" panose="00000400000000000000" pitchFamily="50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Bio text goes here</a:t>
            </a:r>
          </a:p>
        </p:txBody>
      </p:sp>
      <p:sp>
        <p:nvSpPr>
          <p:cNvPr id="20" name="Right Triangle 19">
            <a:extLst>
              <a:ext uri="{FF2B5EF4-FFF2-40B4-BE49-F238E27FC236}">
                <a16:creationId xmlns:a16="http://schemas.microsoft.com/office/drawing/2014/main" xmlns="" id="{35A71DDF-CA92-634D-9007-EF9DDB42F990}"/>
              </a:ext>
            </a:extLst>
          </p:cNvPr>
          <p:cNvSpPr/>
          <p:nvPr userDrawn="1"/>
        </p:nvSpPr>
        <p:spPr>
          <a:xfrm rot="10800000" flipH="1">
            <a:off x="1" y="-38789"/>
            <a:ext cx="851086" cy="777621"/>
          </a:xfrm>
          <a:prstGeom prst="rtTriangle">
            <a:avLst/>
          </a:prstGeom>
          <a:solidFill>
            <a:srgbClr val="062F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ight Triangle 21">
            <a:extLst>
              <a:ext uri="{FF2B5EF4-FFF2-40B4-BE49-F238E27FC236}">
                <a16:creationId xmlns:a16="http://schemas.microsoft.com/office/drawing/2014/main" xmlns="" id="{91AE5C25-24C7-734A-A67A-265D1E7725E1}"/>
              </a:ext>
            </a:extLst>
          </p:cNvPr>
          <p:cNvSpPr/>
          <p:nvPr userDrawn="1"/>
        </p:nvSpPr>
        <p:spPr>
          <a:xfrm flipH="1">
            <a:off x="11125199" y="5883285"/>
            <a:ext cx="1066800" cy="974715"/>
          </a:xfrm>
          <a:prstGeom prst="rtTriangle">
            <a:avLst/>
          </a:prstGeom>
          <a:solidFill>
            <a:srgbClr val="8CC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437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ight Triangle 15">
            <a:extLst>
              <a:ext uri="{FF2B5EF4-FFF2-40B4-BE49-F238E27FC236}">
                <a16:creationId xmlns:a16="http://schemas.microsoft.com/office/drawing/2014/main" xmlns="" id="{4F602707-94EC-5548-8998-A5FF5CEA2899}"/>
              </a:ext>
            </a:extLst>
          </p:cNvPr>
          <p:cNvSpPr/>
          <p:nvPr userDrawn="1"/>
        </p:nvSpPr>
        <p:spPr>
          <a:xfrm rot="16200000">
            <a:off x="7156357" y="1795463"/>
            <a:ext cx="5062537" cy="5062537"/>
          </a:xfrm>
          <a:prstGeom prst="rtTriangle">
            <a:avLst/>
          </a:prstGeom>
          <a:solidFill>
            <a:srgbClr val="8CC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xmlns="" id="{689699E4-D4BE-9741-9CB4-1EBF04F4443F}"/>
              </a:ext>
            </a:extLst>
          </p:cNvPr>
          <p:cNvSpPr/>
          <p:nvPr userDrawn="1"/>
        </p:nvSpPr>
        <p:spPr>
          <a:xfrm rot="16200000">
            <a:off x="10448365" y="5110233"/>
            <a:ext cx="1747767" cy="1747767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CDE5E41B-AC10-B644-83DA-A2580A5ED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29037"/>
            <a:ext cx="10515600" cy="1303471"/>
          </a:xfrm>
        </p:spPr>
        <p:txBody>
          <a:bodyPr lIns="0" tIns="0" rIns="0" bIns="0"/>
          <a:lstStyle>
            <a:lvl1pPr>
              <a:defRPr>
                <a:solidFill>
                  <a:srgbClr val="062F87"/>
                </a:solidFill>
                <a:latin typeface="Cera Pro" panose="00000800000000000000" pitchFamily="50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1063363-458B-3040-81F6-6A87AC7686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28850"/>
            <a:ext cx="10515600" cy="3989070"/>
          </a:xfrm>
        </p:spPr>
        <p:txBody>
          <a:bodyPr lIns="0" tIns="0" rIns="0" bIns="0">
            <a:normAutofit/>
          </a:bodyPr>
          <a:lstStyle>
            <a:lvl1pPr>
              <a:defRPr sz="1800">
                <a:latin typeface="Cera Pro Light" panose="00000400000000000000" pitchFamily="50" charset="0"/>
              </a:defRPr>
            </a:lvl1pPr>
            <a:lvl2pPr>
              <a:defRPr sz="1800">
                <a:latin typeface="Cera Pro Light" panose="00000400000000000000" pitchFamily="50" charset="0"/>
              </a:defRPr>
            </a:lvl2pPr>
            <a:lvl3pPr>
              <a:defRPr sz="1800">
                <a:latin typeface="Cera Pro Light" panose="00000400000000000000" pitchFamily="50" charset="0"/>
              </a:defRPr>
            </a:lvl3pPr>
            <a:lvl4pPr>
              <a:defRPr sz="1800">
                <a:latin typeface="Cera Pro Light" panose="00000400000000000000" pitchFamily="50" charset="0"/>
              </a:defRPr>
            </a:lvl4pPr>
            <a:lvl5pPr>
              <a:defRPr sz="1800">
                <a:latin typeface="Cera Pro Light" panose="00000400000000000000" pitchFamily="50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DC97CB9-28B8-674A-B14C-69FED3587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7981" y="6217920"/>
            <a:ext cx="555819" cy="293878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CeraGR-Medium ☞" pitchFamily="2" charset="0"/>
              </a:defRPr>
            </a:lvl1pPr>
          </a:lstStyle>
          <a:p>
            <a:fld id="{7AB51F7C-9650-A14E-BCF6-65B3F344706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Right Triangle 14">
            <a:extLst>
              <a:ext uri="{FF2B5EF4-FFF2-40B4-BE49-F238E27FC236}">
                <a16:creationId xmlns:a16="http://schemas.microsoft.com/office/drawing/2014/main" xmlns="" id="{1867FEE5-9FB7-A549-82A0-A683BDA753C0}"/>
              </a:ext>
            </a:extLst>
          </p:cNvPr>
          <p:cNvSpPr/>
          <p:nvPr userDrawn="1"/>
        </p:nvSpPr>
        <p:spPr>
          <a:xfrm rot="5400000">
            <a:off x="0" y="0"/>
            <a:ext cx="1344706" cy="1344706"/>
          </a:xfrm>
          <a:prstGeom prst="rtTriangle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5CEBD148-E916-254B-96F1-7BDC944D79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12989" y="5761877"/>
            <a:ext cx="771064" cy="912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915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CB68B304-75ED-B943-8356-E57AB83AA8B5}"/>
              </a:ext>
            </a:extLst>
          </p:cNvPr>
          <p:cNvGrpSpPr/>
          <p:nvPr userDrawn="1"/>
        </p:nvGrpSpPr>
        <p:grpSpPr>
          <a:xfrm flipH="1">
            <a:off x="-1" y="1"/>
            <a:ext cx="3065929" cy="3429000"/>
            <a:chOff x="9113829" y="0"/>
            <a:chExt cx="3078171" cy="3767935"/>
          </a:xfrm>
        </p:grpSpPr>
        <p:sp>
          <p:nvSpPr>
            <p:cNvPr id="11" name="Right Triangle 10">
              <a:extLst>
                <a:ext uri="{FF2B5EF4-FFF2-40B4-BE49-F238E27FC236}">
                  <a16:creationId xmlns:a16="http://schemas.microsoft.com/office/drawing/2014/main" xmlns="" id="{B88508C8-970F-8949-B4C3-A39963FC0CBB}"/>
                </a:ext>
              </a:extLst>
            </p:cNvPr>
            <p:cNvSpPr/>
            <p:nvPr userDrawn="1"/>
          </p:nvSpPr>
          <p:spPr>
            <a:xfrm rot="10800000">
              <a:off x="9113829" y="689764"/>
              <a:ext cx="3078171" cy="3078171"/>
            </a:xfrm>
            <a:prstGeom prst="rtTriangle">
              <a:avLst/>
            </a:prstGeom>
            <a:solidFill>
              <a:srgbClr val="00AE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ight Triangle 15">
              <a:extLst>
                <a:ext uri="{FF2B5EF4-FFF2-40B4-BE49-F238E27FC236}">
                  <a16:creationId xmlns:a16="http://schemas.microsoft.com/office/drawing/2014/main" xmlns="" id="{4F602707-94EC-5548-8998-A5FF5CEA2899}"/>
                </a:ext>
              </a:extLst>
            </p:cNvPr>
            <p:cNvSpPr/>
            <p:nvPr userDrawn="1"/>
          </p:nvSpPr>
          <p:spPr>
            <a:xfrm rot="10800000">
              <a:off x="10131423" y="0"/>
              <a:ext cx="2060577" cy="2060577"/>
            </a:xfrm>
            <a:prstGeom prst="rtTriangle">
              <a:avLst/>
            </a:prstGeom>
            <a:solidFill>
              <a:srgbClr val="8CC6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CDE5E41B-AC10-B644-83DA-A2580A5ED4CC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052381" y="1760150"/>
            <a:ext cx="9301419" cy="877476"/>
          </a:xfrm>
        </p:spPr>
        <p:txBody>
          <a:bodyPr lIns="0" tIns="0" rIns="0" bIns="0"/>
          <a:lstStyle>
            <a:lvl1pPr>
              <a:defRPr>
                <a:solidFill>
                  <a:srgbClr val="062F87"/>
                </a:solidFill>
                <a:latin typeface="Cera Pro Medium" panose="00000600000000000000" pitchFamily="50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1063363-458B-3040-81F6-6A87AC7686B4}"/>
              </a:ext>
            </a:extLst>
          </p:cNvPr>
          <p:cNvSpPr>
            <a:spLocks noGrp="1"/>
          </p:cNvSpPr>
          <p:nvPr userDrawn="1">
            <p:ph idx="1"/>
          </p:nvPr>
        </p:nvSpPr>
        <p:spPr>
          <a:xfrm>
            <a:off x="2052381" y="2833968"/>
            <a:ext cx="9301419" cy="3289634"/>
          </a:xfrm>
        </p:spPr>
        <p:txBody>
          <a:bodyPr lIns="0" tIns="0" rIns="0" bIns="0">
            <a:normAutofit/>
          </a:bodyPr>
          <a:lstStyle>
            <a:lvl1pPr>
              <a:defRPr sz="1800">
                <a:latin typeface="Cera Pro Light" panose="00000400000000000000" pitchFamily="50" charset="0"/>
              </a:defRPr>
            </a:lvl1pPr>
            <a:lvl2pPr>
              <a:defRPr sz="1800">
                <a:latin typeface="Cera Pro Light" panose="00000400000000000000" pitchFamily="50" charset="0"/>
              </a:defRPr>
            </a:lvl2pPr>
            <a:lvl3pPr>
              <a:defRPr sz="1800">
                <a:latin typeface="Cera Pro Light" panose="00000400000000000000" pitchFamily="50" charset="0"/>
              </a:defRPr>
            </a:lvl3pPr>
            <a:lvl4pPr>
              <a:defRPr sz="1800">
                <a:latin typeface="Cera Pro Light" panose="00000400000000000000" pitchFamily="50" charset="0"/>
              </a:defRPr>
            </a:lvl4pPr>
            <a:lvl5pPr>
              <a:defRPr sz="1800">
                <a:latin typeface="Cera Pro Light" panose="00000400000000000000" pitchFamily="50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DC97CB9-28B8-674A-B14C-69FED3587C46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10797981" y="6217920"/>
            <a:ext cx="555819" cy="293878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 sz="1200" b="0" i="0">
                <a:solidFill>
                  <a:schemeClr val="tx1">
                    <a:lumMod val="85000"/>
                    <a:lumOff val="15000"/>
                  </a:schemeClr>
                </a:solidFill>
                <a:latin typeface="CeraGR-Medium ☞" pitchFamily="2" charset="0"/>
              </a:defRPr>
            </a:lvl1pPr>
          </a:lstStyle>
          <a:p>
            <a:fld id="{7AB51F7C-9650-A14E-BCF6-65B3F344706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2FDF3ACB-3784-9340-8D99-BED6DB9C18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12989" y="5761877"/>
            <a:ext cx="771064" cy="912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418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xmlns="" id="{B88508C8-970F-8949-B4C3-A39963FC0CBB}"/>
              </a:ext>
            </a:extLst>
          </p:cNvPr>
          <p:cNvSpPr/>
          <p:nvPr userDrawn="1"/>
        </p:nvSpPr>
        <p:spPr>
          <a:xfrm flipH="1">
            <a:off x="11245072" y="5980524"/>
            <a:ext cx="960374" cy="877476"/>
          </a:xfrm>
          <a:prstGeom prst="rtTriangle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ight Triangle 15">
            <a:extLst>
              <a:ext uri="{FF2B5EF4-FFF2-40B4-BE49-F238E27FC236}">
                <a16:creationId xmlns:a16="http://schemas.microsoft.com/office/drawing/2014/main" xmlns="" id="{4F602707-94EC-5548-8998-A5FF5CEA2899}"/>
              </a:ext>
            </a:extLst>
          </p:cNvPr>
          <p:cNvSpPr/>
          <p:nvPr userDrawn="1"/>
        </p:nvSpPr>
        <p:spPr>
          <a:xfrm rot="10800000" flipH="1">
            <a:off x="-2" y="0"/>
            <a:ext cx="2377957" cy="2172695"/>
          </a:xfrm>
          <a:prstGeom prst="rtTriangle">
            <a:avLst/>
          </a:prstGeom>
          <a:solidFill>
            <a:srgbClr val="8CC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CDE5E41B-AC10-B644-83DA-A2580A5ED4CC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1506071" y="607943"/>
            <a:ext cx="9301419" cy="877476"/>
          </a:xfrm>
        </p:spPr>
        <p:txBody>
          <a:bodyPr lIns="0" tIns="0" rIns="0" bIns="0">
            <a:normAutofit/>
          </a:bodyPr>
          <a:lstStyle>
            <a:lvl1pPr algn="ctr">
              <a:defRPr sz="3600">
                <a:solidFill>
                  <a:srgbClr val="062F87"/>
                </a:solidFill>
                <a:latin typeface="Cera Pro Medium" panose="000006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1063363-458B-3040-81F6-6A87AC7686B4}"/>
              </a:ext>
            </a:extLst>
          </p:cNvPr>
          <p:cNvSpPr>
            <a:spLocks noGrp="1"/>
          </p:cNvSpPr>
          <p:nvPr userDrawn="1">
            <p:ph idx="1"/>
          </p:nvPr>
        </p:nvSpPr>
        <p:spPr>
          <a:xfrm>
            <a:off x="1506071" y="2472243"/>
            <a:ext cx="9301419" cy="3289634"/>
          </a:xfrm>
        </p:spPr>
        <p:txBody>
          <a:bodyPr lIns="0" tIns="0" rIns="0" bIns="0">
            <a:normAutofit/>
          </a:bodyPr>
          <a:lstStyle>
            <a:lvl1pPr>
              <a:defRPr sz="1800">
                <a:latin typeface="Cera Pro Light" panose="00000400000000000000" pitchFamily="50" charset="0"/>
              </a:defRPr>
            </a:lvl1pPr>
            <a:lvl2pPr>
              <a:defRPr sz="1800">
                <a:latin typeface="Cera Pro Light" panose="00000400000000000000" pitchFamily="50" charset="0"/>
              </a:defRPr>
            </a:lvl2pPr>
            <a:lvl3pPr>
              <a:defRPr sz="1800">
                <a:latin typeface="Cera Pro Light" panose="00000400000000000000" pitchFamily="50" charset="0"/>
              </a:defRPr>
            </a:lvl3pPr>
            <a:lvl4pPr>
              <a:defRPr sz="1800">
                <a:latin typeface="Cera Pro Light" panose="00000400000000000000" pitchFamily="50" charset="0"/>
              </a:defRPr>
            </a:lvl4pPr>
            <a:lvl5pPr>
              <a:defRPr sz="1800">
                <a:latin typeface="Cera Pro Light" panose="00000400000000000000" pitchFamily="50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DC97CB9-28B8-674A-B14C-69FED3587C46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10797981" y="6217920"/>
            <a:ext cx="555819" cy="293878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 sz="1200" b="0" i="0">
                <a:solidFill>
                  <a:schemeClr val="tx1">
                    <a:lumMod val="85000"/>
                    <a:lumOff val="15000"/>
                  </a:schemeClr>
                </a:solidFill>
                <a:latin typeface="CeraGR-Medium ☞" pitchFamily="2" charset="0"/>
              </a:defRPr>
            </a:lvl1pPr>
          </a:lstStyle>
          <a:p>
            <a:fld id="{7AB51F7C-9650-A14E-BCF6-65B3F344706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2FDF3ACB-3784-9340-8D99-BED6DB9C18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12989" y="5761877"/>
            <a:ext cx="771064" cy="912085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92C8DCC1-8356-7944-A723-4AEBEB69266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506538" y="1566271"/>
            <a:ext cx="9291637" cy="606425"/>
          </a:xfrm>
        </p:spPr>
        <p:txBody>
          <a:bodyPr>
            <a:normAutofit/>
          </a:bodyPr>
          <a:lstStyle>
            <a:lvl1pPr marL="0" indent="0" algn="ctr">
              <a:buNone/>
              <a:defRPr sz="2000" b="0" i="0">
                <a:solidFill>
                  <a:srgbClr val="8CC63F"/>
                </a:solidFill>
                <a:latin typeface="Cera Pro" panose="00000800000000000000" pitchFamily="50" charset="0"/>
              </a:defRPr>
            </a:lvl1pPr>
          </a:lstStyle>
          <a:p>
            <a:pPr lvl="0"/>
            <a:r>
              <a:rPr lang="en-US" dirty="0"/>
              <a:t>Click here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4158350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xmlns="" id="{B88508C8-970F-8949-B4C3-A39963FC0CBB}"/>
              </a:ext>
            </a:extLst>
          </p:cNvPr>
          <p:cNvSpPr/>
          <p:nvPr userDrawn="1"/>
        </p:nvSpPr>
        <p:spPr>
          <a:xfrm flipH="1">
            <a:off x="10158153" y="4987426"/>
            <a:ext cx="2047293" cy="1870574"/>
          </a:xfrm>
          <a:prstGeom prst="rtTriangle">
            <a:avLst/>
          </a:prstGeom>
          <a:solidFill>
            <a:srgbClr val="8CC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ight Triangle 15">
            <a:extLst>
              <a:ext uri="{FF2B5EF4-FFF2-40B4-BE49-F238E27FC236}">
                <a16:creationId xmlns:a16="http://schemas.microsoft.com/office/drawing/2014/main" xmlns="" id="{4F602707-94EC-5548-8998-A5FF5CEA2899}"/>
              </a:ext>
            </a:extLst>
          </p:cNvPr>
          <p:cNvSpPr/>
          <p:nvPr userDrawn="1"/>
        </p:nvSpPr>
        <p:spPr>
          <a:xfrm rot="10800000" flipH="1">
            <a:off x="-2" y="0"/>
            <a:ext cx="2377957" cy="2172695"/>
          </a:xfrm>
          <a:prstGeom prst="rtTriangle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CDE5E41B-AC10-B644-83DA-A2580A5ED4CC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1506071" y="607943"/>
            <a:ext cx="9301419" cy="877476"/>
          </a:xfrm>
        </p:spPr>
        <p:txBody>
          <a:bodyPr lIns="0" tIns="0" rIns="0" bIns="0">
            <a:normAutofit/>
          </a:bodyPr>
          <a:lstStyle>
            <a:lvl1pPr algn="ctr">
              <a:defRPr sz="3600">
                <a:solidFill>
                  <a:srgbClr val="062F87"/>
                </a:solidFill>
                <a:latin typeface="Cera Pro Medium" panose="000006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DC97CB9-28B8-674A-B14C-69FED3587C46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10797981" y="6217920"/>
            <a:ext cx="555819" cy="293878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 sz="1200" b="0" i="0">
                <a:solidFill>
                  <a:schemeClr val="tx1">
                    <a:lumMod val="85000"/>
                    <a:lumOff val="15000"/>
                  </a:schemeClr>
                </a:solidFill>
                <a:latin typeface="CeraGR-Medium ☞" pitchFamily="2" charset="0"/>
              </a:defRPr>
            </a:lvl1pPr>
          </a:lstStyle>
          <a:p>
            <a:fld id="{7AB51F7C-9650-A14E-BCF6-65B3F344706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2FDF3ACB-3784-9340-8D99-BED6DB9C18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12989" y="5761877"/>
            <a:ext cx="771064" cy="912085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92C8DCC1-8356-7944-A723-4AEBEB69266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506538" y="1566271"/>
            <a:ext cx="9291637" cy="606425"/>
          </a:xfrm>
        </p:spPr>
        <p:txBody>
          <a:bodyPr>
            <a:normAutofit/>
          </a:bodyPr>
          <a:lstStyle>
            <a:lvl1pPr marL="0" indent="0" algn="ctr">
              <a:buNone/>
              <a:defRPr sz="2000" b="0" i="0">
                <a:solidFill>
                  <a:srgbClr val="8CC63F"/>
                </a:solidFill>
                <a:latin typeface="Cera Pro" panose="00000800000000000000" pitchFamily="50" charset="0"/>
              </a:defRPr>
            </a:lvl1pPr>
          </a:lstStyle>
          <a:p>
            <a:pPr lvl="0"/>
            <a:r>
              <a:rPr lang="en-US" dirty="0"/>
              <a:t>Click here to add subtitle</a:t>
            </a:r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xmlns="" id="{965E2EE3-D7DB-5048-B9B2-23851CA6C2F9}"/>
              </a:ext>
            </a:extLst>
          </p:cNvPr>
          <p:cNvSpPr/>
          <p:nvPr userDrawn="1"/>
        </p:nvSpPr>
        <p:spPr>
          <a:xfrm rot="10800000" flipH="1">
            <a:off x="-2715" y="-1"/>
            <a:ext cx="534730" cy="488573"/>
          </a:xfrm>
          <a:prstGeom prst="rtTriangle">
            <a:avLst/>
          </a:prstGeom>
          <a:solidFill>
            <a:srgbClr val="062F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Chart Placeholder 6">
            <a:extLst>
              <a:ext uri="{FF2B5EF4-FFF2-40B4-BE49-F238E27FC236}">
                <a16:creationId xmlns:a16="http://schemas.microsoft.com/office/drawing/2014/main" xmlns="" id="{5C8309C4-0027-1141-BF05-6A93B33F043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1506538" y="2344738"/>
            <a:ext cx="9301162" cy="3417887"/>
          </a:xfrm>
        </p:spPr>
        <p:txBody>
          <a:bodyPr/>
          <a:lstStyle>
            <a:lvl1pPr>
              <a:defRPr>
                <a:latin typeface="Cera Pro Light" panose="00000400000000000000" pitchFamily="50" charset="0"/>
              </a:defRPr>
            </a:lvl1pPr>
          </a:lstStyle>
          <a:p>
            <a:r>
              <a:rPr lang="en-US" dirty="0" smtClean="0"/>
              <a:t>Click icon to add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194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rgbClr val="062F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ight Triangle 31">
            <a:extLst>
              <a:ext uri="{FF2B5EF4-FFF2-40B4-BE49-F238E27FC236}">
                <a16:creationId xmlns:a16="http://schemas.microsoft.com/office/drawing/2014/main" xmlns="" id="{25FDE001-D218-2147-94B0-F3FF8734457D}"/>
              </a:ext>
            </a:extLst>
          </p:cNvPr>
          <p:cNvSpPr/>
          <p:nvPr userDrawn="1"/>
        </p:nvSpPr>
        <p:spPr>
          <a:xfrm rot="16200000">
            <a:off x="10914415" y="5580415"/>
            <a:ext cx="1255291" cy="1299879"/>
          </a:xfrm>
          <a:prstGeom prst="rtTriangle">
            <a:avLst/>
          </a:prstGeom>
          <a:solidFill>
            <a:srgbClr val="8CC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ight Triangle 30">
            <a:extLst>
              <a:ext uri="{FF2B5EF4-FFF2-40B4-BE49-F238E27FC236}">
                <a16:creationId xmlns:a16="http://schemas.microsoft.com/office/drawing/2014/main" xmlns="" id="{A9458365-F428-DE4F-85DC-436A92CAF3A7}"/>
              </a:ext>
            </a:extLst>
          </p:cNvPr>
          <p:cNvSpPr/>
          <p:nvPr userDrawn="1"/>
        </p:nvSpPr>
        <p:spPr>
          <a:xfrm rot="5400000">
            <a:off x="0" y="1"/>
            <a:ext cx="2534653" cy="2534653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5ADCA03F-9E00-4D4A-8750-BD6AA2BE14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31306" y="2436724"/>
            <a:ext cx="6529388" cy="779412"/>
          </a:xfrm>
        </p:spPr>
        <p:txBody>
          <a:bodyPr anchor="t" anchorCtr="0">
            <a:normAutofit/>
          </a:bodyPr>
          <a:lstStyle>
            <a:lvl1pPr algn="ctr">
              <a:defRPr sz="4800">
                <a:solidFill>
                  <a:schemeClr val="bg1"/>
                </a:solidFill>
                <a:latin typeface="Cera Pro Medium" panose="00000600000000000000" pitchFamily="50" charset="0"/>
              </a:defRPr>
            </a:lvl1pPr>
          </a:lstStyle>
          <a:p>
            <a:r>
              <a:rPr lang="en-US" dirty="0"/>
              <a:t>Contact us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611A721-F7A3-D144-A165-20BF2B3178E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1780" y="4130347"/>
            <a:ext cx="10788441" cy="1592426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Cera Pro" panose="00000800000000000000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here to edit Master subtitle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1E9741B8-7044-8C4F-984D-22EAB5376B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710468" y="1314057"/>
            <a:ext cx="771064" cy="91208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9CE52F55-17FC-104E-9664-79FBAEE5C725}"/>
              </a:ext>
            </a:extLst>
          </p:cNvPr>
          <p:cNvSpPr/>
          <p:nvPr userDrawn="1"/>
        </p:nvSpPr>
        <p:spPr>
          <a:xfrm>
            <a:off x="5366084" y="3535586"/>
            <a:ext cx="1459831" cy="45719"/>
          </a:xfrm>
          <a:prstGeom prst="rect">
            <a:avLst/>
          </a:prstGeom>
          <a:solidFill>
            <a:srgbClr val="00AEEF"/>
          </a:solidFill>
          <a:ln w="946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815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032"/>
          </a:xfrm>
          <a:prstGeom prst="rect">
            <a:avLst/>
          </a:prstGeom>
        </p:spPr>
      </p:pic>
      <p:sp>
        <p:nvSpPr>
          <p:cNvPr id="12" name="Text Placeholder 14"/>
          <p:cNvSpPr>
            <a:spLocks noGrp="1"/>
          </p:cNvSpPr>
          <p:nvPr>
            <p:ph type="body" sz="quarter" idx="10" hasCustomPrompt="1"/>
          </p:nvPr>
        </p:nvSpPr>
        <p:spPr>
          <a:xfrm>
            <a:off x="1008194" y="499621"/>
            <a:ext cx="8880523" cy="42420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FontTx/>
              <a:buNone/>
              <a:defRPr sz="2800" b="0" i="0" baseline="0">
                <a:solidFill>
                  <a:schemeClr val="bg1"/>
                </a:solidFill>
                <a:latin typeface="Rockwell" charset="0"/>
                <a:ea typeface="Rockwell" charset="0"/>
                <a:cs typeface="Rockwell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Slide Title Placeholder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48175" y="1562100"/>
            <a:ext cx="10548832" cy="4141117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1600" b="0" i="0" spc="0">
                <a:solidFill>
                  <a:schemeClr val="accent4"/>
                </a:solidFill>
                <a:latin typeface="Gill Sans Light" charset="0"/>
                <a:ea typeface="Gill Sans Light" charset="0"/>
                <a:cs typeface="Gill Sans Light" charset="0"/>
              </a:defRPr>
            </a:lvl1pPr>
          </a:lstStyle>
          <a:p>
            <a:pPr lvl="0"/>
            <a:r>
              <a:rPr lang="en-US" dirty="0"/>
              <a:t>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dirty="0"/>
              <a:t>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dirty="0"/>
              <a:t>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dirty="0"/>
              <a:t>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dirty="0"/>
              <a:t>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dirty="0"/>
              <a:t>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dirty="0"/>
              <a:t>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dirty="0"/>
              <a:t>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dirty="0"/>
              <a:t>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dirty="0"/>
              <a:t>Text here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636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extLst mod="1">
    <p:ext uri="{DCECCB84-F9BA-43D5-87BE-67443E8EF086}">
      <p15:sldGuideLst xmlns:p15="http://schemas.microsoft.com/office/powerpoint/2012/main">
        <p15:guide id="1" orient="horz" pos="3600">
          <p15:clr>
            <a:srgbClr val="FBAE40"/>
          </p15:clr>
        </p15:guide>
        <p15:guide id="2" pos="3864">
          <p15:clr>
            <a:srgbClr val="FBAE40"/>
          </p15:clr>
        </p15:guide>
        <p15:guide id="3" pos="528">
          <p15:clr>
            <a:srgbClr val="FBAE40"/>
          </p15:clr>
        </p15:guide>
        <p15:guide id="4" orient="horz" pos="98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F128B762-ECDB-AB43-A5A8-25FFAC52D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1091"/>
            <a:ext cx="10515600" cy="143141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3511242-8B53-9048-82C4-19EA73AAF0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57285"/>
            <a:ext cx="10515600" cy="40606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8016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0" r:id="rId3"/>
    <p:sldLayoutId id="2147483651" r:id="rId4"/>
    <p:sldLayoutId id="2147483653" r:id="rId5"/>
    <p:sldLayoutId id="2147483655" r:id="rId6"/>
    <p:sldLayoutId id="2147483652" r:id="rId7"/>
    <p:sldLayoutId id="2147483657" r:id="rId8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i="0" kern="1200" spc="-50" baseline="0">
          <a:solidFill>
            <a:srgbClr val="062F87"/>
          </a:solidFill>
          <a:latin typeface="CeraGR-Bold ☞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400" b="0" i="0" kern="1200">
          <a:solidFill>
            <a:schemeClr val="tx1">
              <a:lumMod val="75000"/>
              <a:lumOff val="25000"/>
            </a:schemeClr>
          </a:solidFill>
          <a:latin typeface="CeraGR-Light ☞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b="0" i="0" kern="1200">
          <a:solidFill>
            <a:schemeClr val="tx1">
              <a:lumMod val="75000"/>
              <a:lumOff val="25000"/>
            </a:schemeClr>
          </a:solidFill>
          <a:latin typeface="CeraGR-Light ☞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b="0" i="0" kern="1200">
          <a:solidFill>
            <a:schemeClr val="tx1">
              <a:lumMod val="75000"/>
              <a:lumOff val="25000"/>
            </a:schemeClr>
          </a:solidFill>
          <a:latin typeface="CeraGR-Light ☞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b="0" i="0" kern="1200">
          <a:solidFill>
            <a:schemeClr val="tx1">
              <a:lumMod val="75000"/>
              <a:lumOff val="25000"/>
            </a:schemeClr>
          </a:solidFill>
          <a:latin typeface="CeraGR-Light ☞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b="0" i="0" kern="1200">
          <a:solidFill>
            <a:schemeClr val="tx1">
              <a:lumMod val="75000"/>
              <a:lumOff val="25000"/>
            </a:schemeClr>
          </a:solidFill>
          <a:latin typeface="CeraGR-Light ☞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uelingtomorrowtoday.com/pathway-to-a-low-carbon-future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fif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ACE1106-FB7E-3D41-A099-6CA9517C20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45643" y="2547554"/>
            <a:ext cx="6529388" cy="881446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rgbClr val="00AEEF"/>
                </a:solidFill>
                <a:latin typeface="Cera Pro Medium" panose="00000600000000000000" pitchFamily="50" charset="0"/>
              </a:rPr>
              <a:t>How Will NY Achieve </a:t>
            </a:r>
            <a:r>
              <a:rPr lang="en-US" sz="4000" dirty="0">
                <a:solidFill>
                  <a:srgbClr val="00AEEF"/>
                </a:solidFill>
                <a:latin typeface="Cera Pro Medium" panose="00000600000000000000" pitchFamily="50" charset="0"/>
              </a:rPr>
              <a:t>I</a:t>
            </a:r>
            <a:r>
              <a:rPr lang="en-US" sz="4000" dirty="0" smtClean="0">
                <a:solidFill>
                  <a:srgbClr val="00AEEF"/>
                </a:solidFill>
                <a:latin typeface="Cera Pro Medium" panose="00000600000000000000" pitchFamily="50" charset="0"/>
              </a:rPr>
              <a:t>ts Climate Act Targets?</a:t>
            </a:r>
            <a:endParaRPr lang="en-US" sz="4000" dirty="0">
              <a:solidFill>
                <a:srgbClr val="00AEEF"/>
              </a:solidFill>
              <a:latin typeface="Cera Pro Medium" panose="00000600000000000000" pitchFamily="50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99626B7-BE4F-C74E-8A32-7958366A59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45643" y="4443046"/>
            <a:ext cx="6529388" cy="507984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latin typeface="Cera Pro" panose="00000800000000000000" pitchFamily="50" charset="0"/>
              </a:rPr>
              <a:t>New Yorkers for Affordable Energy</a:t>
            </a:r>
          </a:p>
          <a:p>
            <a:pPr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latin typeface="Cera Pro" panose="00000800000000000000" pitchFamily="50" charset="0"/>
              </a:rPr>
              <a:t>Donna L. DeCarolis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xmlns="" id="{199626B7-BE4F-C74E-8A32-7958366A597A}"/>
              </a:ext>
            </a:extLst>
          </p:cNvPr>
          <p:cNvSpPr txBox="1">
            <a:spLocks/>
          </p:cNvSpPr>
          <p:nvPr/>
        </p:nvSpPr>
        <p:spPr>
          <a:xfrm>
            <a:off x="5245643" y="3825296"/>
            <a:ext cx="6529388" cy="4012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eraGR-Light ☞" pitchFamily="2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CeraGR-Light ☞" pitchFamily="2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CeraGR-Light ☞" pitchFamily="2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CeraGR-Light ☞" pitchFamily="2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CeraGR-Light ☞" pitchFamily="2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smtClean="0">
                <a:solidFill>
                  <a:srgbClr val="92D050"/>
                </a:solidFill>
                <a:latin typeface="Cera Pro" panose="00000800000000000000" pitchFamily="50" charset="0"/>
              </a:rPr>
              <a:t>A Look at the Draft Scoping Plan</a:t>
            </a:r>
            <a:endParaRPr lang="en-US" sz="2800" b="1" dirty="0">
              <a:solidFill>
                <a:srgbClr val="92D050"/>
              </a:solidFill>
              <a:latin typeface="Cera Pro" panose="00000800000000000000" pitchFamily="50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2852" y="441583"/>
            <a:ext cx="992647" cy="992647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xmlns="" id="{199626B7-BE4F-C74E-8A32-7958366A597A}"/>
              </a:ext>
            </a:extLst>
          </p:cNvPr>
          <p:cNvSpPr txBox="1">
            <a:spLocks/>
          </p:cNvSpPr>
          <p:nvPr/>
        </p:nvSpPr>
        <p:spPr>
          <a:xfrm>
            <a:off x="5245643" y="5404804"/>
            <a:ext cx="6529388" cy="5079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eraGR-Light ☞" pitchFamily="2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CeraGR-Light ☞" pitchFamily="2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CeraGR-Light ☞" pitchFamily="2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CeraGR-Light ☞" pitchFamily="2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CeraGR-Light ☞" pitchFamily="2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2000" dirty="0" smtClean="0">
                <a:solidFill>
                  <a:schemeClr val="tx1"/>
                </a:solidFill>
                <a:latin typeface="Cera Pro" panose="00000800000000000000" pitchFamily="50" charset="0"/>
              </a:rPr>
              <a:t>Feb. 16, 2022</a:t>
            </a:r>
          </a:p>
        </p:txBody>
      </p:sp>
    </p:spTree>
    <p:extLst>
      <p:ext uri="{BB962C8B-B14F-4D97-AF65-F5344CB8AC3E}">
        <p14:creationId xmlns:p14="http://schemas.microsoft.com/office/powerpoint/2010/main" val="2530158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E648AB2-F7FC-5843-B996-3FE8ED730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6071" y="1114063"/>
            <a:ext cx="10533529" cy="877476"/>
          </a:xfrm>
        </p:spPr>
        <p:txBody>
          <a:bodyPr anchor="t">
            <a:noAutofit/>
          </a:bodyPr>
          <a:lstStyle/>
          <a:p>
            <a:r>
              <a:rPr lang="en-US" sz="3400" dirty="0"/>
              <a:t>Achieving a </a:t>
            </a:r>
            <a:r>
              <a:rPr lang="en-US" sz="3400" dirty="0" smtClean="0"/>
              <a:t>Low-Carbon </a:t>
            </a:r>
            <a:r>
              <a:rPr lang="en-US" sz="3400" dirty="0"/>
              <a:t>Future in New York </a:t>
            </a:r>
            <a:r>
              <a:rPr lang="en-US" sz="3400" dirty="0" smtClean="0"/>
              <a:t>State</a:t>
            </a:r>
            <a:endParaRPr lang="en-US" sz="3400" dirty="0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xmlns="" id="{5FEFE56E-7898-4C4D-B220-F0BC076330A2}"/>
              </a:ext>
            </a:extLst>
          </p:cNvPr>
          <p:cNvSpPr txBox="1">
            <a:spLocks/>
          </p:cNvSpPr>
          <p:nvPr/>
        </p:nvSpPr>
        <p:spPr>
          <a:xfrm>
            <a:off x="1450182" y="1741039"/>
            <a:ext cx="9291637" cy="61174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8CC63F"/>
                </a:solidFill>
                <a:latin typeface="☞Cera GR Medium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☞Cera GR Light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☞Cera GR Light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☞Cera GR Light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☞Cera GR Light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3200" b="1" i="1" dirty="0" smtClean="0">
                <a:solidFill>
                  <a:srgbClr val="4472C4"/>
                </a:solidFill>
                <a:latin typeface="Cera Pro Medium" panose="00000600000000000000" pitchFamily="50" charset="0"/>
              </a:rPr>
              <a:t>We Need a Balance...</a:t>
            </a:r>
            <a:endParaRPr lang="en-US" sz="3200" b="1" i="1" dirty="0">
              <a:solidFill>
                <a:srgbClr val="4472C4"/>
              </a:solidFill>
              <a:latin typeface="Cera Pro Medium" panose="00000600000000000000" pitchFamily="50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979875" y="2714640"/>
            <a:ext cx="8237553" cy="3191646"/>
            <a:chOff x="1979875" y="3433831"/>
            <a:chExt cx="8237553" cy="3191646"/>
          </a:xfrm>
        </p:grpSpPr>
        <p:sp>
          <p:nvSpPr>
            <p:cNvPr id="5" name="Isosceles Triangle 4"/>
            <p:cNvSpPr/>
            <p:nvPr/>
          </p:nvSpPr>
          <p:spPr>
            <a:xfrm>
              <a:off x="5677231" y="5997622"/>
              <a:ext cx="874644" cy="627855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 w="946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l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979875" y="5742002"/>
              <a:ext cx="8237553" cy="2556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46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rgbClr val="002060"/>
                  </a:solidFill>
                  <a:latin typeface="+mj-lt"/>
                </a:rPr>
                <a:t>“All-of-the-above</a:t>
              </a:r>
              <a:r>
                <a:rPr lang="en-US" sz="2400" b="1" dirty="0">
                  <a:solidFill>
                    <a:srgbClr val="002060"/>
                  </a:solidFill>
                  <a:latin typeface="+mj-lt"/>
                </a:rPr>
                <a:t>” </a:t>
              </a:r>
              <a:r>
                <a:rPr lang="en-US" b="1" dirty="0" smtClean="0">
                  <a:solidFill>
                    <a:srgbClr val="002060"/>
                  </a:solidFill>
                  <a:latin typeface="+mj-lt"/>
                </a:rPr>
                <a:t>Carbon Reduction Approach</a:t>
              </a:r>
              <a:endParaRPr lang="en-US" b="1" dirty="0">
                <a:solidFill>
                  <a:srgbClr val="002060"/>
                </a:solidFill>
                <a:latin typeface="+mj-lt"/>
              </a:endParaRP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2417196" y="3433831"/>
              <a:ext cx="7359815" cy="2225633"/>
              <a:chOff x="2417196" y="3433831"/>
              <a:chExt cx="7359815" cy="2225633"/>
            </a:xfrm>
          </p:grpSpPr>
          <p:sp>
            <p:nvSpPr>
              <p:cNvPr id="11" name="Rectangle 10"/>
              <p:cNvSpPr/>
              <p:nvPr/>
            </p:nvSpPr>
            <p:spPr>
              <a:xfrm>
                <a:off x="2417197" y="3434777"/>
                <a:ext cx="3390429" cy="489319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94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bg1"/>
                    </a:solidFill>
                    <a:latin typeface="+mj-lt"/>
                  </a:rPr>
                  <a:t>CLCPA Goals and Objectives</a:t>
                </a:r>
                <a:endParaRPr lang="en-US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2417197" y="3982782"/>
                <a:ext cx="3390429" cy="506776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4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r>
                  <a:rPr lang="en-US" dirty="0" smtClean="0"/>
                  <a:t>70% Renewable Energy </a:t>
                </a:r>
              </a:p>
              <a:p>
                <a:pPr algn="ctr"/>
                <a:r>
                  <a:rPr lang="en-US" dirty="0" smtClean="0"/>
                  <a:t>by 2030</a:t>
                </a:r>
                <a:endParaRPr lang="en-US" dirty="0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2417196" y="4548244"/>
                <a:ext cx="3390430" cy="542245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4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r>
                  <a:rPr lang="en-US" dirty="0" smtClean="0"/>
                  <a:t>100% Zero-emission Electricity </a:t>
                </a:r>
              </a:p>
              <a:p>
                <a:pPr algn="ctr"/>
                <a:r>
                  <a:rPr lang="en-US" dirty="0" smtClean="0"/>
                  <a:t>by 2040</a:t>
                </a:r>
                <a:endParaRPr lang="en-US" dirty="0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2417197" y="5149175"/>
                <a:ext cx="3390429" cy="509654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4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r>
                  <a:rPr lang="en-US" dirty="0" smtClean="0"/>
                  <a:t>85% GHG Reduction by 2050</a:t>
                </a:r>
                <a:endParaRPr lang="en-US" dirty="0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6386579" y="3433831"/>
                <a:ext cx="3390429" cy="495050"/>
              </a:xfrm>
              <a:prstGeom prst="rect">
                <a:avLst/>
              </a:prstGeom>
              <a:solidFill>
                <a:srgbClr val="00AEEF"/>
              </a:solidFill>
              <a:ln w="94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bg1"/>
                    </a:solidFill>
                    <a:latin typeface="+mj-lt"/>
                  </a:rPr>
                  <a:t>Consumer Impacts</a:t>
                </a:r>
                <a:endParaRPr lang="en-US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6386583" y="3997815"/>
                <a:ext cx="3390428" cy="507646"/>
              </a:xfrm>
              <a:prstGeom prst="rect">
                <a:avLst/>
              </a:prstGeom>
              <a:solidFill>
                <a:srgbClr val="89E0FF"/>
              </a:solidFill>
              <a:ln w="94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r>
                  <a:rPr lang="en-US" dirty="0"/>
                  <a:t>Safety and </a:t>
                </a:r>
                <a:r>
                  <a:rPr lang="en-US" dirty="0" smtClean="0"/>
                  <a:t>Reliability</a:t>
                </a:r>
                <a:endParaRPr lang="en-US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6386580" y="4557241"/>
                <a:ext cx="3390429" cy="517151"/>
              </a:xfrm>
              <a:prstGeom prst="rect">
                <a:avLst/>
              </a:prstGeom>
              <a:solidFill>
                <a:srgbClr val="89E0FF"/>
              </a:solidFill>
              <a:ln w="94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r>
                  <a:rPr lang="en-US" dirty="0"/>
                  <a:t>Resiliency and Delivery Security</a:t>
                </a: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6386582" y="5126592"/>
                <a:ext cx="3390429" cy="532872"/>
              </a:xfrm>
              <a:prstGeom prst="rect">
                <a:avLst/>
              </a:prstGeom>
              <a:solidFill>
                <a:srgbClr val="89E0FF"/>
              </a:solidFill>
              <a:ln w="94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r>
                  <a:rPr lang="en-US" dirty="0" smtClean="0"/>
                  <a:t>Energy Affordability</a:t>
                </a:r>
                <a:endParaRPr lang="en-US" dirty="0"/>
              </a:p>
            </p:txBody>
          </p:sp>
        </p:grpSp>
      </p:grpSp>
      <p:sp>
        <p:nvSpPr>
          <p:cNvPr id="20" name="Slide Number Placeholder 2"/>
          <p:cNvSpPr txBox="1">
            <a:spLocks/>
          </p:cNvSpPr>
          <p:nvPr/>
        </p:nvSpPr>
        <p:spPr>
          <a:xfrm>
            <a:off x="11422988" y="6426140"/>
            <a:ext cx="555819" cy="293878"/>
          </a:xfrm>
          <a:prstGeom prst="rect">
            <a:avLst/>
          </a:prstGeom>
        </p:spPr>
        <p:txBody>
          <a:bodyPr lIns="0" tIns="0" rIns="0" bIns="0" anchor="b" anchorCtr="0"/>
          <a:lstStyle>
            <a:defPPr>
              <a:defRPr lang="en-US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eraGR-Medium ☞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Cera Pro" panose="00000800000000000000" pitchFamily="50" charset="0"/>
              </a:rPr>
              <a:t>2</a:t>
            </a:r>
            <a:endParaRPr lang="en-US" dirty="0">
              <a:latin typeface="Cera Pro" panose="00000800000000000000" pitchFamily="50" charset="0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xmlns="" id="{2E648AB2-F7FC-5843-B996-3FE8ED730C42}"/>
              </a:ext>
            </a:extLst>
          </p:cNvPr>
          <p:cNvSpPr txBox="1">
            <a:spLocks/>
          </p:cNvSpPr>
          <p:nvPr/>
        </p:nvSpPr>
        <p:spPr>
          <a:xfrm>
            <a:off x="1561960" y="651623"/>
            <a:ext cx="10533529" cy="87747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 spc="-50" baseline="0">
                <a:solidFill>
                  <a:srgbClr val="062F87"/>
                </a:solidFill>
                <a:latin typeface="CeraGR-Bold ☞" pitchFamily="2" charset="0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>
                <a:solidFill>
                  <a:srgbClr val="8CC63F"/>
                </a:solidFill>
                <a:latin typeface="Cera Pro Medium" panose="00000600000000000000" pitchFamily="50" charset="0"/>
              </a:rPr>
              <a:t>Our View…</a:t>
            </a:r>
            <a:endParaRPr lang="en-US" dirty="0">
              <a:solidFill>
                <a:srgbClr val="8CC63F"/>
              </a:solidFill>
              <a:latin typeface="Cera Pro Medium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8416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082" y="3779645"/>
            <a:ext cx="891919" cy="4459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E036D129-672A-4ECE-9F3D-9EA70E40F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6538" y="329978"/>
            <a:ext cx="9301419" cy="877476"/>
          </a:xfrm>
        </p:spPr>
        <p:txBody>
          <a:bodyPr/>
          <a:lstStyle/>
          <a:p>
            <a:r>
              <a:rPr lang="en-US" dirty="0" smtClean="0"/>
              <a:t>What’s IN the Draft Scoping Plan?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ABBE7C9-82D2-4455-85F7-3EEB7952FF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7041" y="2023932"/>
            <a:ext cx="6341853" cy="364690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endParaRPr lang="en-US" sz="100" dirty="0" smtClean="0"/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/>
              <a:t>No new </a:t>
            </a:r>
            <a:r>
              <a:rPr lang="en-US" sz="2000" dirty="0"/>
              <a:t>gas service to existing </a:t>
            </a:r>
            <a:r>
              <a:rPr lang="en-US" sz="2000" dirty="0" smtClean="0"/>
              <a:t>buildings, beginning in </a:t>
            </a:r>
            <a:r>
              <a:rPr lang="en-US" sz="2000" dirty="0" smtClean="0"/>
              <a:t>2024 </a:t>
            </a:r>
            <a:endParaRPr lang="en-US" sz="2000" dirty="0" smtClean="0"/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/>
              <a:t>No natural </a:t>
            </a:r>
            <a:r>
              <a:rPr lang="en-US" sz="2000" dirty="0"/>
              <a:t>gas within newly </a:t>
            </a:r>
            <a:r>
              <a:rPr lang="en-US" sz="2000" dirty="0" smtClean="0"/>
              <a:t>constructed buildings</a:t>
            </a:r>
            <a:r>
              <a:rPr lang="en-US" sz="2000" dirty="0"/>
              <a:t>, beginning in 2024 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/>
              <a:t>No new natural </a:t>
            </a:r>
            <a:r>
              <a:rPr lang="en-US" sz="2000" dirty="0"/>
              <a:t>gas appliances </a:t>
            </a:r>
            <a:r>
              <a:rPr lang="en-US" sz="2000" dirty="0" smtClean="0"/>
              <a:t>for </a:t>
            </a:r>
            <a:r>
              <a:rPr lang="en-US" sz="2000" dirty="0"/>
              <a:t>home heating, cooking, water heating, </a:t>
            </a:r>
            <a:r>
              <a:rPr lang="en-US" sz="2000" dirty="0" smtClean="0"/>
              <a:t>and clothes </a:t>
            </a:r>
            <a:r>
              <a:rPr lang="en-US" sz="2000" dirty="0"/>
              <a:t>drying beginning in 2030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/>
              <a:t>No gasoline-automobile sales beginning in 2035  </a:t>
            </a:r>
          </a:p>
          <a:p>
            <a:pPr marL="457200" lvl="1" indent="0">
              <a:lnSpc>
                <a:spcPct val="100000"/>
              </a:lnSpc>
              <a:buNone/>
            </a:pPr>
            <a:endParaRPr lang="en-US" sz="2000" dirty="0"/>
          </a:p>
          <a:p>
            <a:pPr>
              <a:lnSpc>
                <a:spcPct val="100000"/>
              </a:lnSpc>
            </a:pP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lc="http://schemas.openxmlformats.org/drawingml/2006/lockedCanvas" xmlns:a16="http://schemas.microsoft.com/office/drawing/2014/main" xmlns="" id="{A6FEAB40-E6DC-475B-A042-EC0874D6B15C}"/>
              </a:ext>
            </a:extLst>
          </p:cNvPr>
          <p:cNvSpPr txBox="1">
            <a:spLocks/>
          </p:cNvSpPr>
          <p:nvPr/>
        </p:nvSpPr>
        <p:spPr>
          <a:xfrm>
            <a:off x="1320119" y="5534529"/>
            <a:ext cx="9982481" cy="7737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62F87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rgbClr val="062F87"/>
                </a:solidFill>
                <a:latin typeface="Cera Pro Medium" panose="00000600000000000000" pitchFamily="50" charset="0"/>
              </a:rPr>
              <a:t>The Plan will have a significant impact on New York residences and businesses, including elimination of energy choice and a likely increase in overall energy costs.</a:t>
            </a:r>
            <a:endParaRPr lang="en-US" b="1" dirty="0">
              <a:solidFill>
                <a:srgbClr val="062F87"/>
              </a:solidFill>
              <a:latin typeface="Cera Pro Medium" panose="00000600000000000000" pitchFamily="50" charset="0"/>
            </a:endParaRPr>
          </a:p>
        </p:txBody>
      </p:sp>
      <p:sp>
        <p:nvSpPr>
          <p:cNvPr id="6" name="Slide Number Placeholder 2"/>
          <p:cNvSpPr txBox="1">
            <a:spLocks/>
          </p:cNvSpPr>
          <p:nvPr/>
        </p:nvSpPr>
        <p:spPr>
          <a:xfrm>
            <a:off x="11422988" y="6426140"/>
            <a:ext cx="555819" cy="293878"/>
          </a:xfrm>
          <a:prstGeom prst="rect">
            <a:avLst/>
          </a:prstGeom>
        </p:spPr>
        <p:txBody>
          <a:bodyPr lIns="0" tIns="0" rIns="0" bIns="0" anchor="b" anchorCtr="0"/>
          <a:lstStyle>
            <a:defPPr>
              <a:defRPr lang="en-US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eraGR-Medium ☞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Cera Pro" panose="00000800000000000000" pitchFamily="50" charset="0"/>
              </a:rPr>
              <a:t>3</a:t>
            </a:r>
            <a:endParaRPr lang="en-US" dirty="0">
              <a:latin typeface="Cera Pro" panose="00000800000000000000" pitchFamily="50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8"/>
          <a:stretch/>
        </p:blipFill>
        <p:spPr>
          <a:xfrm>
            <a:off x="6698752" y="1207453"/>
            <a:ext cx="5202612" cy="407654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clrChange>
              <a:clrFrom>
                <a:srgbClr val="D8D8D8"/>
              </a:clrFrom>
              <a:clrTo>
                <a:srgbClr val="D8D8D8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6339" y="4595992"/>
            <a:ext cx="761404" cy="48147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clrChange>
              <a:clrFrom>
                <a:srgbClr val="3F4E6B"/>
              </a:clrFrom>
              <a:clrTo>
                <a:srgbClr val="3F4E6B">
                  <a:alpha val="0"/>
                </a:srgbClr>
              </a:clrTo>
            </a:clrChange>
            <a:duotone>
              <a:prstClr val="black"/>
              <a:schemeClr val="tx1">
                <a:lumMod val="75000"/>
                <a:lumOff val="2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914" y="2705429"/>
            <a:ext cx="846000" cy="846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>
            <a:clrChange>
              <a:clrFrom>
                <a:srgbClr val="CBDBE5"/>
              </a:clrFrom>
              <a:clrTo>
                <a:srgbClr val="CBDB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1082" y="2022671"/>
            <a:ext cx="847832" cy="53612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012796" y="1354083"/>
            <a:ext cx="62889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i="1" dirty="0">
                <a:solidFill>
                  <a:srgbClr val="8CC63F"/>
                </a:solidFill>
                <a:latin typeface="Cera Pro" panose="00000800000000000000" pitchFamily="50" charset="0"/>
              </a:rPr>
              <a:t>A Number of Statewide Prohibitions</a:t>
            </a:r>
          </a:p>
        </p:txBody>
      </p:sp>
    </p:spTree>
    <p:extLst>
      <p:ext uri="{BB962C8B-B14F-4D97-AF65-F5344CB8AC3E}">
        <p14:creationId xmlns:p14="http://schemas.microsoft.com/office/powerpoint/2010/main" val="2349794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6071" y="2065106"/>
            <a:ext cx="9301419" cy="3842534"/>
          </a:xfrm>
        </p:spPr>
        <p:txBody>
          <a:bodyPr>
            <a:normAutofit lnSpcReduction="10000"/>
          </a:bodyPr>
          <a:lstStyle/>
          <a:p>
            <a:pPr lvl="0"/>
            <a:r>
              <a:rPr lang="en-US" sz="2000" dirty="0"/>
              <a:t>Natural gas system must be downsized to decarbonize; decommission (moth-ball) the natural gas system across </a:t>
            </a:r>
            <a:r>
              <a:rPr lang="en-US" sz="2000" dirty="0" smtClean="0"/>
              <a:t>NYS. </a:t>
            </a:r>
            <a:endParaRPr lang="en-US" sz="2000" dirty="0"/>
          </a:p>
          <a:p>
            <a:pPr lvl="0"/>
            <a:r>
              <a:rPr lang="en-US" sz="2000" dirty="0"/>
              <a:t>With a </a:t>
            </a:r>
            <a:r>
              <a:rPr lang="en-US" sz="2000" dirty="0" smtClean="0"/>
              <a:t>focus </a:t>
            </a:r>
            <a:r>
              <a:rPr lang="en-US" sz="2000" dirty="0"/>
              <a:t>on near-full electrification, the majority of current natural gas customers will transition to electricity by 2050.</a:t>
            </a:r>
          </a:p>
          <a:p>
            <a:pPr lvl="0"/>
            <a:r>
              <a:rPr lang="en-US" sz="2000" dirty="0" smtClean="0"/>
              <a:t>NYS should not impose undue cost burdens, especially to those who can least afford cost increases.</a:t>
            </a:r>
            <a:endParaRPr lang="en-US" sz="2000" dirty="0"/>
          </a:p>
          <a:p>
            <a:pPr lvl="0"/>
            <a:r>
              <a:rPr lang="en-US" sz="2000" dirty="0"/>
              <a:t>Incentives/rebates for gas equipment should be ended immediately.</a:t>
            </a:r>
          </a:p>
          <a:p>
            <a:r>
              <a:rPr lang="en-US" sz="2000" dirty="0"/>
              <a:t>NYS would update its building codes to limit the use of natural gas and other fossil fuels in new construction</a:t>
            </a:r>
            <a:r>
              <a:rPr lang="en-US" sz="2000" dirty="0" smtClean="0"/>
              <a:t>.</a:t>
            </a:r>
            <a:endParaRPr lang="en-US" sz="2000" dirty="0"/>
          </a:p>
          <a:p>
            <a:r>
              <a:rPr lang="en-US" sz="2000" dirty="0"/>
              <a:t>Final scoping plan will include a framework to develop a coordinated plan for the orderly downsizing of the gas system (plan development to be led by DPS</a:t>
            </a:r>
            <a:r>
              <a:rPr lang="en-US" sz="2000" dirty="0" smtClean="0"/>
              <a:t>).</a:t>
            </a:r>
            <a:endParaRPr lang="en-US" sz="2000" dirty="0"/>
          </a:p>
        </p:txBody>
      </p:sp>
      <p:sp>
        <p:nvSpPr>
          <p:cNvPr id="6" name="Title 1">
            <a:extLst>
              <a:ext uri="{FF2B5EF4-FFF2-40B4-BE49-F238E27FC236}">
                <a16:creationId xmlns="" xmlns:a16="http://schemas.microsoft.com/office/drawing/2014/main" id="{2E648AB2-F7FC-5843-B996-3FE8ED730C42}"/>
              </a:ext>
            </a:extLst>
          </p:cNvPr>
          <p:cNvSpPr txBox="1">
            <a:spLocks/>
          </p:cNvSpPr>
          <p:nvPr/>
        </p:nvSpPr>
        <p:spPr>
          <a:xfrm>
            <a:off x="1561960" y="651623"/>
            <a:ext cx="10533529" cy="45860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 spc="-50" baseline="0">
                <a:solidFill>
                  <a:srgbClr val="062F87"/>
                </a:solidFill>
                <a:latin typeface="CeraGR-Bold ☞" pitchFamily="2" charset="0"/>
                <a:ea typeface="+mj-ea"/>
                <a:cs typeface="+mj-cs"/>
              </a:defRPr>
            </a:lvl1pPr>
          </a:lstStyle>
          <a:p>
            <a:pPr algn="l"/>
            <a:r>
              <a:rPr lang="en-US" dirty="0">
                <a:solidFill>
                  <a:srgbClr val="8CC63F"/>
                </a:solidFill>
                <a:latin typeface="Cera Pro Medium" panose="00000600000000000000" pitchFamily="50" charset="0"/>
              </a:rPr>
              <a:t>Gas System Transition Recommendations</a:t>
            </a:r>
          </a:p>
        </p:txBody>
      </p:sp>
      <p:sp>
        <p:nvSpPr>
          <p:cNvPr id="8" name="Title 1">
            <a:extLst>
              <a:ext uri="{FF2B5EF4-FFF2-40B4-BE49-F238E27FC236}">
                <a16:creationId xmlns="" xmlns:a16="http://schemas.microsoft.com/office/drawing/2014/main" id="{2E648AB2-F7FC-5843-B996-3FE8ED730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6071" y="1124956"/>
            <a:ext cx="10533529" cy="877476"/>
          </a:xfrm>
        </p:spPr>
        <p:txBody>
          <a:bodyPr anchor="t">
            <a:noAutofit/>
          </a:bodyPr>
          <a:lstStyle/>
          <a:p>
            <a:r>
              <a:rPr lang="en-US" dirty="0" smtClean="0"/>
              <a:t>What’s IN the Plan?</a:t>
            </a:r>
            <a:endParaRPr lang="en-US" dirty="0"/>
          </a:p>
        </p:txBody>
      </p:sp>
      <p:sp>
        <p:nvSpPr>
          <p:cNvPr id="10" name="Slide Number Placeholder 2"/>
          <p:cNvSpPr txBox="1">
            <a:spLocks/>
          </p:cNvSpPr>
          <p:nvPr/>
        </p:nvSpPr>
        <p:spPr>
          <a:xfrm>
            <a:off x="11422988" y="6426140"/>
            <a:ext cx="555819" cy="293878"/>
          </a:xfrm>
          <a:prstGeom prst="rect">
            <a:avLst/>
          </a:prstGeom>
        </p:spPr>
        <p:txBody>
          <a:bodyPr lIns="0" tIns="0" rIns="0" bIns="0" anchor="b" anchorCtr="0"/>
          <a:lstStyle>
            <a:defPPr>
              <a:defRPr lang="en-US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eraGR-Medium ☞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Cera Pro" panose="00000800000000000000" pitchFamily="50" charset="0"/>
              </a:rPr>
              <a:t>4</a:t>
            </a:r>
            <a:endParaRPr lang="en-US" dirty="0">
              <a:latin typeface="Cera Pro" panose="000008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3360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="" xmlns:a16="http://schemas.microsoft.com/office/drawing/2014/main" id="{2E648AB2-F7FC-5843-B996-3FE8ED730C42}"/>
              </a:ext>
            </a:extLst>
          </p:cNvPr>
          <p:cNvSpPr txBox="1">
            <a:spLocks/>
          </p:cNvSpPr>
          <p:nvPr/>
        </p:nvSpPr>
        <p:spPr>
          <a:xfrm>
            <a:off x="1561960" y="651623"/>
            <a:ext cx="10533529" cy="45860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 spc="-50" baseline="0">
                <a:solidFill>
                  <a:srgbClr val="062F87"/>
                </a:solidFill>
                <a:latin typeface="CeraGR-Bold ☞" pitchFamily="2" charset="0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>
                <a:solidFill>
                  <a:srgbClr val="8CC63F"/>
                </a:solidFill>
                <a:latin typeface="Cera Pro Medium" panose="00000600000000000000" pitchFamily="50" charset="0"/>
              </a:rPr>
              <a:t>Gas System Transition Recommendations</a:t>
            </a:r>
            <a:endParaRPr lang="en-US" dirty="0">
              <a:solidFill>
                <a:srgbClr val="8CC63F"/>
              </a:solidFill>
              <a:latin typeface="Cera Pro Medium" panose="00000600000000000000" pitchFamily="50" charset="0"/>
            </a:endParaRPr>
          </a:p>
        </p:txBody>
      </p:sp>
      <p:sp>
        <p:nvSpPr>
          <p:cNvPr id="10" name="Slide Number Placeholder 2"/>
          <p:cNvSpPr txBox="1">
            <a:spLocks/>
          </p:cNvSpPr>
          <p:nvPr/>
        </p:nvSpPr>
        <p:spPr>
          <a:xfrm>
            <a:off x="11422988" y="6426140"/>
            <a:ext cx="555819" cy="293878"/>
          </a:xfrm>
          <a:prstGeom prst="rect">
            <a:avLst/>
          </a:prstGeom>
        </p:spPr>
        <p:txBody>
          <a:bodyPr lIns="0" tIns="0" rIns="0" bIns="0" anchor="b" anchorCtr="0"/>
          <a:lstStyle>
            <a:defPPr>
              <a:defRPr lang="en-US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eraGR-Medium ☞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Cera Pro" panose="00000800000000000000" pitchFamily="50" charset="0"/>
              </a:rPr>
              <a:t>5</a:t>
            </a:r>
            <a:endParaRPr lang="en-US" dirty="0">
              <a:latin typeface="Cera Pro" panose="00000800000000000000" pitchFamily="50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="" xmlns:a16="http://schemas.microsoft.com/office/drawing/2014/main" id="{2E648AB2-F7FC-5843-B996-3FE8ED730C42}"/>
              </a:ext>
            </a:extLst>
          </p:cNvPr>
          <p:cNvSpPr txBox="1">
            <a:spLocks/>
          </p:cNvSpPr>
          <p:nvPr/>
        </p:nvSpPr>
        <p:spPr>
          <a:xfrm>
            <a:off x="3709654" y="1110228"/>
            <a:ext cx="5402839" cy="59144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 spc="-50" baseline="0">
                <a:solidFill>
                  <a:srgbClr val="062F87"/>
                </a:solidFill>
                <a:latin typeface="Cera Pro Medium" panose="00000600000000000000" pitchFamily="50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What’s NOT in the Plan?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06071" y="1993186"/>
            <a:ext cx="9301419" cy="443295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2400" dirty="0">
                <a:solidFill>
                  <a:srgbClr val="00AEEF"/>
                </a:solidFill>
              </a:rPr>
              <a:t>An ‘all of the above’ approach for </a:t>
            </a:r>
            <a:r>
              <a:rPr lang="en-US" sz="2400" dirty="0" err="1" smtClean="0">
                <a:solidFill>
                  <a:srgbClr val="00AEEF"/>
                </a:solidFill>
              </a:rPr>
              <a:t>decarbonization</a:t>
            </a:r>
            <a:r>
              <a:rPr lang="en-US" sz="2400" dirty="0">
                <a:solidFill>
                  <a:srgbClr val="00AEEF"/>
                </a:solidFill>
              </a:rPr>
              <a:t> utilizing both </a:t>
            </a:r>
            <a:r>
              <a:rPr lang="en-US" sz="2400" b="1" dirty="0" smtClean="0">
                <a:solidFill>
                  <a:srgbClr val="00AEEF"/>
                </a:solidFill>
                <a:latin typeface="Cera Pro" panose="00000800000000000000" pitchFamily="50" charset="0"/>
              </a:rPr>
              <a:t>natural </a:t>
            </a:r>
            <a:r>
              <a:rPr lang="en-US" sz="2400" b="1" dirty="0">
                <a:solidFill>
                  <a:srgbClr val="00AEEF"/>
                </a:solidFill>
                <a:latin typeface="Cera Pro" panose="00000800000000000000" pitchFamily="50" charset="0"/>
              </a:rPr>
              <a:t>gas and electric systems</a:t>
            </a:r>
            <a:r>
              <a:rPr lang="en-US" sz="2400" dirty="0">
                <a:solidFill>
                  <a:srgbClr val="00AEEF"/>
                </a:solidFill>
              </a:rPr>
              <a:t> to achieve emissions </a:t>
            </a:r>
            <a:r>
              <a:rPr lang="en-US" sz="2400" dirty="0" smtClean="0">
                <a:solidFill>
                  <a:srgbClr val="00AEEF"/>
                </a:solidFill>
              </a:rPr>
              <a:t>reductions more </a:t>
            </a:r>
            <a:r>
              <a:rPr lang="en-US" sz="2400" dirty="0">
                <a:solidFill>
                  <a:srgbClr val="00AEEF"/>
                </a:solidFill>
              </a:rPr>
              <a:t>affordably and reliably through</a:t>
            </a:r>
            <a:r>
              <a:rPr lang="en-US" sz="2400" dirty="0" smtClean="0">
                <a:solidFill>
                  <a:srgbClr val="00AEEF"/>
                </a:solidFill>
              </a:rPr>
              <a:t>…</a:t>
            </a:r>
          </a:p>
          <a:p>
            <a:pPr marL="0" lvl="0" indent="0">
              <a:buNone/>
            </a:pPr>
            <a:endParaRPr lang="en-US" sz="1000" dirty="0" smtClean="0">
              <a:solidFill>
                <a:srgbClr val="00AEEF"/>
              </a:solidFill>
            </a:endParaRPr>
          </a:p>
          <a:p>
            <a:pPr lvl="1">
              <a:spcBef>
                <a:spcPts val="800"/>
              </a:spcBef>
              <a:spcAft>
                <a:spcPts val="800"/>
              </a:spcAft>
            </a:pPr>
            <a:r>
              <a:rPr lang="en-US" sz="2000" dirty="0" smtClean="0"/>
              <a:t>Widespread </a:t>
            </a:r>
            <a:r>
              <a:rPr lang="en-US" sz="2000" dirty="0"/>
              <a:t>energy efficiency emphasizing building </a:t>
            </a:r>
            <a:r>
              <a:rPr lang="en-US" sz="2000" dirty="0" smtClean="0"/>
              <a:t>envelope.</a:t>
            </a:r>
            <a:endParaRPr lang="en-US" sz="2000" dirty="0"/>
          </a:p>
          <a:p>
            <a:pPr lvl="1">
              <a:spcBef>
                <a:spcPts val="800"/>
              </a:spcBef>
              <a:spcAft>
                <a:spcPts val="800"/>
              </a:spcAft>
            </a:pPr>
            <a:r>
              <a:rPr lang="en-US" sz="2000" dirty="0"/>
              <a:t>Hybrid dual-fuel heating and </a:t>
            </a:r>
            <a:r>
              <a:rPr lang="en-US" sz="2000" dirty="0" smtClean="0"/>
              <a:t>cooling.</a:t>
            </a:r>
            <a:endParaRPr lang="en-US" sz="2000" dirty="0"/>
          </a:p>
          <a:p>
            <a:pPr lvl="1">
              <a:spcBef>
                <a:spcPts val="800"/>
              </a:spcBef>
              <a:spcAft>
                <a:spcPts val="800"/>
              </a:spcAft>
            </a:pPr>
            <a:r>
              <a:rPr lang="en-US" sz="2000" dirty="0"/>
              <a:t>Leveraging the natural gas delivery </a:t>
            </a:r>
            <a:r>
              <a:rPr lang="en-US" sz="2000" dirty="0" smtClean="0"/>
              <a:t>system incorporating low and no-carbon fuels.</a:t>
            </a:r>
          </a:p>
          <a:p>
            <a:pPr lvl="2">
              <a:spcBef>
                <a:spcPts val="800"/>
              </a:spcBef>
              <a:spcAft>
                <a:spcPts val="800"/>
              </a:spcAft>
            </a:pPr>
            <a:r>
              <a:rPr lang="en-US" sz="2000" dirty="0" smtClean="0"/>
              <a:t>Renewable natural gas</a:t>
            </a:r>
          </a:p>
          <a:p>
            <a:pPr lvl="2">
              <a:spcBef>
                <a:spcPts val="800"/>
              </a:spcBef>
              <a:spcAft>
                <a:spcPts val="800"/>
              </a:spcAft>
            </a:pPr>
            <a:r>
              <a:rPr lang="en-US" sz="2000" dirty="0" smtClean="0"/>
              <a:t>Green Hydrogen</a:t>
            </a:r>
          </a:p>
          <a:p>
            <a:pPr lvl="2">
              <a:spcBef>
                <a:spcPts val="800"/>
              </a:spcBef>
              <a:spcAft>
                <a:spcPts val="800"/>
              </a:spcAft>
            </a:pPr>
            <a:r>
              <a:rPr lang="en-US" sz="2000" dirty="0" smtClean="0"/>
              <a:t>Decarbonizes natural gas network in near-term</a:t>
            </a: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886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036D129-672A-4ECE-9F3D-9EA70E40F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9760" y="355508"/>
            <a:ext cx="9855264" cy="877476"/>
          </a:xfrm>
        </p:spPr>
        <p:txBody>
          <a:bodyPr>
            <a:normAutofit/>
          </a:bodyPr>
          <a:lstStyle/>
          <a:p>
            <a:r>
              <a:rPr lang="en-US" dirty="0" smtClean="0"/>
              <a:t>What’s MISSING from the Draft Scoping Plan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ABBE7C9-82D2-4455-85F7-3EEB7952FF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2032" y="2478333"/>
            <a:ext cx="8991303" cy="3955733"/>
          </a:xfrm>
        </p:spPr>
        <p:txBody>
          <a:bodyPr>
            <a:noAutofit/>
          </a:bodyPr>
          <a:lstStyle/>
          <a:p>
            <a:pPr marL="457200" indent="-457200">
              <a:lnSpc>
                <a:spcPct val="10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n-US" sz="2000" dirty="0" smtClean="0"/>
              <a:t>Existing “electric-based clean </a:t>
            </a:r>
            <a:r>
              <a:rPr lang="en-US" sz="2000" dirty="0"/>
              <a:t>energy technologies” </a:t>
            </a:r>
            <a:r>
              <a:rPr lang="en-US" sz="2000" dirty="0" smtClean="0"/>
              <a:t>can’t </a:t>
            </a:r>
            <a:r>
              <a:rPr lang="en-US" sz="2000" dirty="0"/>
              <a:t>meet </a:t>
            </a:r>
            <a:r>
              <a:rPr lang="en-US" sz="2000" dirty="0" smtClean="0"/>
              <a:t>forecasted </a:t>
            </a:r>
            <a:r>
              <a:rPr lang="en-US" sz="2000" dirty="0"/>
              <a:t>demand </a:t>
            </a:r>
            <a:r>
              <a:rPr lang="en-US" sz="2000" dirty="0" smtClean="0"/>
              <a:t>&amp; maintain reliability </a:t>
            </a:r>
            <a:endParaRPr lang="en-US" sz="2000" dirty="0" smtClean="0">
              <a:solidFill>
                <a:srgbClr val="404040"/>
              </a:solidFill>
            </a:endParaRPr>
          </a:p>
          <a:p>
            <a:pPr marL="457200" indent="-457200">
              <a:lnSpc>
                <a:spcPct val="10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n-US" sz="2000" dirty="0" smtClean="0"/>
              <a:t>Unprecedented level of </a:t>
            </a:r>
            <a:r>
              <a:rPr lang="en-US" sz="2000" b="1" dirty="0" smtClean="0">
                <a:latin typeface="Cera Pro" panose="00000800000000000000" pitchFamily="50" charset="0"/>
              </a:rPr>
              <a:t>NEW</a:t>
            </a:r>
            <a:r>
              <a:rPr lang="en-US" sz="2000" dirty="0" smtClean="0"/>
              <a:t> renewable energy generation development in next 8 years. </a:t>
            </a:r>
            <a:r>
              <a:rPr lang="en-US" sz="2000" b="1" smtClean="0">
                <a:latin typeface="Cera Pro" panose="00000800000000000000" pitchFamily="50" charset="0"/>
              </a:rPr>
              <a:t>26% </a:t>
            </a:r>
            <a:r>
              <a:rPr lang="en-US" sz="2000" b="1" dirty="0" smtClean="0">
                <a:latin typeface="Cera Pro" panose="00000800000000000000" pitchFamily="50" charset="0"/>
              </a:rPr>
              <a:t>current            70% required</a:t>
            </a:r>
          </a:p>
          <a:p>
            <a:pPr marL="457200" indent="-457200">
              <a:lnSpc>
                <a:spcPct val="10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n-US" sz="2000" dirty="0"/>
              <a:t>NYISO published its concern about declining levels of </a:t>
            </a:r>
            <a:r>
              <a:rPr lang="en-US" sz="2000" dirty="0" smtClean="0"/>
              <a:t>reliability beginning </a:t>
            </a:r>
            <a:r>
              <a:rPr lang="en-US" sz="2000" dirty="0"/>
              <a:t>as early as 2023</a:t>
            </a:r>
          </a:p>
          <a:p>
            <a:pPr marL="457200" indent="-45720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en-US" sz="2000" dirty="0" smtClean="0"/>
              <a:t>Measures </a:t>
            </a:r>
            <a:r>
              <a:rPr lang="en-US" sz="2000" dirty="0"/>
              <a:t>will likely increase </a:t>
            </a:r>
            <a:r>
              <a:rPr lang="en-US" sz="2000" dirty="0" smtClean="0"/>
              <a:t>consumer cost for potentially less reliability</a:t>
            </a:r>
            <a:endParaRPr lang="en-US" sz="2000" dirty="0"/>
          </a:p>
        </p:txBody>
      </p:sp>
      <p:sp>
        <p:nvSpPr>
          <p:cNvPr id="6" name="Content Placeholder 3">
            <a:extLst>
              <a:ext uri="{FF2B5EF4-FFF2-40B4-BE49-F238E27FC236}">
                <a16:creationId xmlns="" xmlns:a16="http://schemas.microsoft.com/office/drawing/2014/main" id="{A9165217-C976-4A69-BA12-B7F6B55186A8}"/>
              </a:ext>
            </a:extLst>
          </p:cNvPr>
          <p:cNvSpPr txBox="1">
            <a:spLocks/>
          </p:cNvSpPr>
          <p:nvPr/>
        </p:nvSpPr>
        <p:spPr>
          <a:xfrm>
            <a:off x="1194079" y="1459541"/>
            <a:ext cx="11241740" cy="7404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8CC63F"/>
                </a:solidFill>
                <a:latin typeface="CeraGR-Medium ☞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CeraGR-Light ☞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CeraGR-Light ☞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CeraGR-Light ☞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CeraGR-Light ☞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i="1" dirty="0" smtClean="0">
                <a:latin typeface="Cera Pro" panose="00000800000000000000" pitchFamily="50" charset="0"/>
              </a:rPr>
              <a:t>Full Assurance of Ongoing Energy Reliability</a:t>
            </a:r>
            <a:endParaRPr lang="en-US" sz="2800" i="1" dirty="0">
              <a:latin typeface="Cera Pro" panose="00000800000000000000" pitchFamily="50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6814949" y="3842534"/>
            <a:ext cx="602901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2"/>
          <p:cNvSpPr txBox="1">
            <a:spLocks/>
          </p:cNvSpPr>
          <p:nvPr/>
        </p:nvSpPr>
        <p:spPr>
          <a:xfrm>
            <a:off x="11422988" y="6426140"/>
            <a:ext cx="555819" cy="293878"/>
          </a:xfrm>
          <a:prstGeom prst="rect">
            <a:avLst/>
          </a:prstGeom>
        </p:spPr>
        <p:txBody>
          <a:bodyPr lIns="0" tIns="0" rIns="0" bIns="0" anchor="b" anchorCtr="0"/>
          <a:lstStyle>
            <a:defPPr>
              <a:defRPr lang="en-US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eraGR-Medium ☞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Cera Pro" panose="00000800000000000000" pitchFamily="50" charset="0"/>
              </a:rPr>
              <a:t>6</a:t>
            </a:r>
            <a:endParaRPr lang="en-US" dirty="0">
              <a:latin typeface="Cera Pro" panose="00000800000000000000" pitchFamily="50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0"/>
          <a:stretch/>
        </p:blipFill>
        <p:spPr>
          <a:xfrm>
            <a:off x="9568887" y="2452417"/>
            <a:ext cx="2266989" cy="299778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158" y="4859572"/>
            <a:ext cx="784921" cy="76039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>
            <a:clrChange>
              <a:clrFrom>
                <a:srgbClr val="DBEDF4"/>
              </a:clrFrom>
              <a:clrTo>
                <a:srgbClr val="DBEDF4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9158" y="4111617"/>
            <a:ext cx="712134" cy="68916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>
            <a:clrChange>
              <a:clrFrom>
                <a:srgbClr val="DBEDF4"/>
              </a:clrFrom>
              <a:clrTo>
                <a:srgbClr val="DBEDF4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0463" y="2478333"/>
            <a:ext cx="833616" cy="71638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7"/>
          <a:srcRect t="16110" r="5525"/>
          <a:stretch/>
        </p:blipFill>
        <p:spPr>
          <a:xfrm>
            <a:off x="166009" y="3369924"/>
            <a:ext cx="902503" cy="60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501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0542" y="690225"/>
            <a:ext cx="9522936" cy="582742"/>
          </a:xfrm>
        </p:spPr>
        <p:txBody>
          <a:bodyPr>
            <a:noAutofit/>
          </a:bodyPr>
          <a:lstStyle/>
          <a:p>
            <a:pPr algn="l"/>
            <a:r>
              <a:rPr lang="en-US" sz="3400" dirty="0" smtClean="0"/>
              <a:t>What’s MISSING from the Draft Scoping Plan</a:t>
            </a:r>
            <a:endParaRPr lang="en-US" sz="34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04270" y="2420112"/>
            <a:ext cx="5302078" cy="28299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>
                <a:latin typeface="+mn-lt"/>
              </a:rPr>
              <a:t>Converting a natural gas home in upstate NY to all electricity:</a:t>
            </a:r>
          </a:p>
          <a:p>
            <a:pPr lvl="1"/>
            <a:r>
              <a:rPr lang="en-US" sz="2000" dirty="0" smtClean="0">
                <a:latin typeface="+mn-lt"/>
              </a:rPr>
              <a:t>$20,000 - $50,000 Presentation to the CAC </a:t>
            </a:r>
          </a:p>
          <a:p>
            <a:pPr lvl="1"/>
            <a:r>
              <a:rPr lang="en-US" sz="2000" dirty="0" smtClean="0">
                <a:latin typeface="+mn-lt"/>
              </a:rPr>
              <a:t>$35,000 - Consumer Energy Alliance Analysis </a:t>
            </a:r>
          </a:p>
          <a:p>
            <a:pPr lvl="1"/>
            <a:r>
              <a:rPr lang="en-US" sz="2000" b="1" dirty="0" smtClean="0">
                <a:latin typeface="+mj-lt"/>
              </a:rPr>
              <a:t>$40,000-$50,000 Internal analysis for an older WNY Home</a:t>
            </a:r>
          </a:p>
        </p:txBody>
      </p:sp>
      <p:sp>
        <p:nvSpPr>
          <p:cNvPr id="13" name="Slide Number Placeholder 2"/>
          <p:cNvSpPr txBox="1">
            <a:spLocks/>
          </p:cNvSpPr>
          <p:nvPr/>
        </p:nvSpPr>
        <p:spPr>
          <a:xfrm>
            <a:off x="11422988" y="6426140"/>
            <a:ext cx="555819" cy="293878"/>
          </a:xfrm>
          <a:prstGeom prst="rect">
            <a:avLst/>
          </a:prstGeom>
        </p:spPr>
        <p:txBody>
          <a:bodyPr lIns="0" tIns="0" rIns="0" bIns="0" anchor="b" anchorCtr="0"/>
          <a:lstStyle>
            <a:defPPr>
              <a:defRPr lang="en-US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eraGR-Medium ☞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Cera Pro" panose="00000800000000000000" pitchFamily="50" charset="0"/>
              </a:rPr>
              <a:t>7</a:t>
            </a:r>
            <a:endParaRPr lang="en-US" dirty="0">
              <a:latin typeface="Cera Pro" panose="00000800000000000000" pitchFamily="50" charset="0"/>
            </a:endParaRPr>
          </a:p>
        </p:txBody>
      </p:sp>
      <p:sp>
        <p:nvSpPr>
          <p:cNvPr id="15" name="Content Placeholder 3">
            <a:extLst>
              <a:ext uri="{FF2B5EF4-FFF2-40B4-BE49-F238E27FC236}">
                <a16:creationId xmlns="" xmlns:a16="http://schemas.microsoft.com/office/drawing/2014/main" id="{A9165217-C976-4A69-BA12-B7F6B55186A8}"/>
              </a:ext>
            </a:extLst>
          </p:cNvPr>
          <p:cNvSpPr txBox="1">
            <a:spLocks/>
          </p:cNvSpPr>
          <p:nvPr/>
        </p:nvSpPr>
        <p:spPr>
          <a:xfrm>
            <a:off x="620379" y="1268614"/>
            <a:ext cx="11241740" cy="7404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8CC63F"/>
                </a:solidFill>
                <a:latin typeface="CeraGR-Medium ☞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CeraGR-Light ☞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CeraGR-Light ☞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CeraGR-Light ☞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CeraGR-Light ☞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i="1" dirty="0" smtClean="0">
                <a:latin typeface="Cera Pro" panose="00000800000000000000" pitchFamily="50" charset="0"/>
              </a:rPr>
              <a:t>Full Assessment of Affordability </a:t>
            </a:r>
            <a:endParaRPr lang="en-US" sz="2800" i="1" dirty="0">
              <a:latin typeface="Cera Pro" panose="00000800000000000000" pitchFamily="50" charset="0"/>
            </a:endParaRPr>
          </a:p>
        </p:txBody>
      </p:sp>
      <p:graphicFrame>
        <p:nvGraphicFramePr>
          <p:cNvPr id="16" name="Chart 15"/>
          <p:cNvGraphicFramePr/>
          <p:nvPr>
            <p:extLst>
              <p:ext uri="{D42A27DB-BD31-4B8C-83A1-F6EECF244321}">
                <p14:modId xmlns:p14="http://schemas.microsoft.com/office/powerpoint/2010/main" val="3643878737"/>
              </p:ext>
            </p:extLst>
          </p:nvPr>
        </p:nvGraphicFramePr>
        <p:xfrm>
          <a:off x="6452560" y="2986371"/>
          <a:ext cx="5409559" cy="35430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866678" y="2383487"/>
            <a:ext cx="45813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Based </a:t>
            </a:r>
            <a:r>
              <a:rPr lang="en-US" dirty="0"/>
              <a:t>on the average customer data for our 46 largest users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90231" y="1902472"/>
            <a:ext cx="43198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AEEF"/>
                </a:solidFill>
                <a:latin typeface="+mj-lt"/>
              </a:rPr>
              <a:t>WNY Manufacturers</a:t>
            </a:r>
            <a:endParaRPr lang="en-US" sz="2000" b="1" baseline="30000" dirty="0">
              <a:solidFill>
                <a:srgbClr val="00AEEF"/>
              </a:solidFill>
              <a:latin typeface="+mj-lt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6320466" y="1902472"/>
            <a:ext cx="0" cy="422096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5677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036D129-672A-4ECE-9F3D-9EA70E40F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9760" y="169205"/>
            <a:ext cx="9855264" cy="877476"/>
          </a:xfrm>
        </p:spPr>
        <p:txBody>
          <a:bodyPr>
            <a:normAutofit/>
          </a:bodyPr>
          <a:lstStyle/>
          <a:p>
            <a:r>
              <a:rPr lang="en-US" dirty="0" smtClean="0"/>
              <a:t>What’s MISSING from the Draft Scoping Plan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ABBE7C9-82D2-4455-85F7-3EEB7952FF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006" y="2090852"/>
            <a:ext cx="6637106" cy="3955733"/>
          </a:xfrm>
        </p:spPr>
        <p:txBody>
          <a:bodyPr>
            <a:noAutofit/>
          </a:bodyPr>
          <a:lstStyle/>
          <a:p>
            <a:pPr lvl="1">
              <a:lnSpc>
                <a:spcPct val="120000"/>
              </a:lnSpc>
            </a:pPr>
            <a:r>
              <a:rPr lang="en-US" sz="1900" dirty="0" smtClean="0"/>
              <a:t>Plan will be more burdensome for </a:t>
            </a:r>
            <a:r>
              <a:rPr lang="en-US" sz="1900" dirty="0" err="1" smtClean="0"/>
              <a:t>WNYers</a:t>
            </a:r>
            <a:endParaRPr lang="en-US" sz="1900" dirty="0" smtClean="0"/>
          </a:p>
          <a:p>
            <a:pPr lvl="2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1900" dirty="0" smtClean="0"/>
              <a:t>Weather is 56% colder </a:t>
            </a:r>
          </a:p>
          <a:p>
            <a:pPr lvl="2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1900" dirty="0" smtClean="0"/>
              <a:t>94% of energy used on the coldest WNY winter day is natural gas</a:t>
            </a:r>
          </a:p>
          <a:p>
            <a:pPr lvl="2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1900" dirty="0" smtClean="0"/>
              <a:t>Older, larger Upstate housing stock </a:t>
            </a:r>
          </a:p>
          <a:p>
            <a:pPr lvl="2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1900" dirty="0"/>
              <a:t>B</a:t>
            </a:r>
            <a:r>
              <a:rPr lang="en-US" sz="1900" dirty="0" smtClean="0"/>
              <a:t>urden falls hardest on Upstate residents - Downstate produces more emissions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A9165217-C976-4A69-BA12-B7F6B55186A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8153" y="1646723"/>
            <a:ext cx="9775864" cy="554868"/>
          </a:xfrm>
        </p:spPr>
        <p:txBody>
          <a:bodyPr>
            <a:noAutofit/>
          </a:bodyPr>
          <a:lstStyle/>
          <a:p>
            <a:pPr algn="l"/>
            <a:r>
              <a:rPr lang="en-US" sz="2600" b="1" dirty="0" smtClean="0">
                <a:solidFill>
                  <a:srgbClr val="404040"/>
                </a:solidFill>
                <a:latin typeface="Cera Pro Medium" panose="00000600000000000000" pitchFamily="50" charset="0"/>
              </a:rPr>
              <a:t>Upstate vs. Downstate Differences</a:t>
            </a:r>
            <a:endParaRPr lang="en-US" sz="2600" b="1" dirty="0">
              <a:solidFill>
                <a:srgbClr val="404040"/>
              </a:solidFill>
              <a:latin typeface="Cera Pro Medium" panose="00000600000000000000" pitchFamily="50" charset="0"/>
            </a:endParaRPr>
          </a:p>
        </p:txBody>
      </p:sp>
      <p:sp>
        <p:nvSpPr>
          <p:cNvPr id="5" name="Content Placeholder 3">
            <a:extLst>
              <a:ext uri="{FF2B5EF4-FFF2-40B4-BE49-F238E27FC236}">
                <a16:creationId xmlns:lc="http://schemas.openxmlformats.org/drawingml/2006/lockedCanvas" xmlns:a16="http://schemas.microsoft.com/office/drawing/2014/main" xmlns="" id="{A6FEAB40-E6DC-475B-A042-EC0874D6B15C}"/>
              </a:ext>
            </a:extLst>
          </p:cNvPr>
          <p:cNvSpPr txBox="1">
            <a:spLocks/>
          </p:cNvSpPr>
          <p:nvPr/>
        </p:nvSpPr>
        <p:spPr>
          <a:xfrm>
            <a:off x="1672888" y="5955826"/>
            <a:ext cx="9124227" cy="7737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62F87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rgbClr val="062F87"/>
                </a:solidFill>
                <a:latin typeface="Cera Pro Medium" panose="00000600000000000000" pitchFamily="50" charset="0"/>
              </a:rPr>
              <a:t>These impacts and costs resulting from the Plan’s proposals have not been adequately analyzed and are not disclosed in the Plan.</a:t>
            </a:r>
            <a:endParaRPr lang="en-US" b="1" dirty="0">
              <a:solidFill>
                <a:srgbClr val="062F87"/>
              </a:solidFill>
              <a:latin typeface="Cera Pro Medium" panose="00000600000000000000" pitchFamily="50" charset="0"/>
            </a:endParaRPr>
          </a:p>
        </p:txBody>
      </p:sp>
      <p:sp>
        <p:nvSpPr>
          <p:cNvPr id="6" name="Content Placeholder 3">
            <a:extLst>
              <a:ext uri="{FF2B5EF4-FFF2-40B4-BE49-F238E27FC236}">
                <a16:creationId xmlns="" xmlns:a16="http://schemas.microsoft.com/office/drawing/2014/main" id="{A9165217-C976-4A69-BA12-B7F6B55186A8}"/>
              </a:ext>
            </a:extLst>
          </p:cNvPr>
          <p:cNvSpPr txBox="1">
            <a:spLocks/>
          </p:cNvSpPr>
          <p:nvPr/>
        </p:nvSpPr>
        <p:spPr>
          <a:xfrm>
            <a:off x="1194079" y="1046681"/>
            <a:ext cx="11241740" cy="7404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8CC63F"/>
                </a:solidFill>
                <a:latin typeface="CeraGR-Medium ☞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CeraGR-Light ☞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CeraGR-Light ☞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CeraGR-Light ☞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CeraGR-Light ☞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i="1" dirty="0" smtClean="0">
                <a:latin typeface="+mj-lt"/>
              </a:rPr>
              <a:t>Allowing Regional Solutions For Regional Differences</a:t>
            </a:r>
            <a:endParaRPr lang="en-US" sz="2800" i="1" dirty="0">
              <a:latin typeface="+mj-lt"/>
            </a:endParaRPr>
          </a:p>
        </p:txBody>
      </p:sp>
      <p:sp>
        <p:nvSpPr>
          <p:cNvPr id="9" name="Slide Number Placeholder 2"/>
          <p:cNvSpPr txBox="1">
            <a:spLocks/>
          </p:cNvSpPr>
          <p:nvPr/>
        </p:nvSpPr>
        <p:spPr>
          <a:xfrm>
            <a:off x="11422988" y="6426140"/>
            <a:ext cx="555819" cy="293878"/>
          </a:xfrm>
          <a:prstGeom prst="rect">
            <a:avLst/>
          </a:prstGeom>
        </p:spPr>
        <p:txBody>
          <a:bodyPr lIns="0" tIns="0" rIns="0" bIns="0" anchor="b" anchorCtr="0"/>
          <a:lstStyle>
            <a:defPPr>
              <a:defRPr lang="en-US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eraGR-Medium ☞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Cera Pro" panose="00000800000000000000" pitchFamily="50" charset="0"/>
              </a:rPr>
              <a:t>8</a:t>
            </a:r>
            <a:endParaRPr lang="en-US" dirty="0">
              <a:latin typeface="Cera Pro" panose="00000800000000000000" pitchFamily="50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6427" y="2017902"/>
            <a:ext cx="5106571" cy="3667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258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036D129-672A-4ECE-9F3D-9EA70E40F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188" y="1006689"/>
            <a:ext cx="10533528" cy="597589"/>
          </a:xfrm>
        </p:spPr>
        <p:txBody>
          <a:bodyPr>
            <a:noAutofit/>
          </a:bodyPr>
          <a:lstStyle/>
          <a:p>
            <a:pPr algn="l"/>
            <a:r>
              <a:rPr lang="en-US" dirty="0" smtClean="0"/>
              <a:t>An All-of-the-Above Pathway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="" xmlns:a16="http://schemas.microsoft.com/office/drawing/2014/main" id="{ECDD3B4C-0B66-4C12-BBD7-86A1350017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0706" y="2100868"/>
            <a:ext cx="10613204" cy="461661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b="1" dirty="0">
                <a:solidFill>
                  <a:srgbClr val="062F87"/>
                </a:solidFill>
                <a:latin typeface="Cera Pro" panose="00000800000000000000" pitchFamily="50" charset="0"/>
              </a:rPr>
              <a:t>T</a:t>
            </a:r>
            <a:r>
              <a:rPr lang="en-US" sz="2400" b="1" dirty="0" smtClean="0">
                <a:solidFill>
                  <a:srgbClr val="062F87"/>
                </a:solidFill>
                <a:latin typeface="Cera Pro" panose="00000800000000000000" pitchFamily="50" charset="0"/>
              </a:rPr>
              <a:t>hrough </a:t>
            </a:r>
            <a:r>
              <a:rPr lang="en-US" sz="2400" b="1" dirty="0">
                <a:solidFill>
                  <a:srgbClr val="062F87"/>
                </a:solidFill>
                <a:latin typeface="Cera Pro" panose="00000800000000000000" pitchFamily="50" charset="0"/>
              </a:rPr>
              <a:t>three key building blocks: </a:t>
            </a:r>
            <a:endParaRPr lang="en-US" sz="2400" b="1" dirty="0" smtClean="0">
              <a:solidFill>
                <a:srgbClr val="062F87"/>
              </a:solidFill>
              <a:latin typeface="Cera Pro" panose="00000800000000000000" pitchFamily="50" charset="0"/>
            </a:endParaRPr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en-US" sz="2200" dirty="0" smtClean="0"/>
              <a:t>Widespread </a:t>
            </a:r>
            <a:r>
              <a:rPr lang="en-US" sz="2200" dirty="0"/>
              <a:t>energy efficiency that </a:t>
            </a:r>
            <a:r>
              <a:rPr lang="en-US" sz="2200" dirty="0" smtClean="0"/>
              <a:t>emphasizes weatherization </a:t>
            </a:r>
            <a:endParaRPr lang="en-US" sz="2200" dirty="0"/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en-US" sz="2200" dirty="0" smtClean="0"/>
              <a:t>Dual-energy </a:t>
            </a:r>
            <a:r>
              <a:rPr lang="en-US" sz="2200" dirty="0"/>
              <a:t>heating and cooling systems </a:t>
            </a:r>
            <a:endParaRPr lang="en-US" sz="2200" dirty="0" smtClean="0"/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en-US" sz="2200" dirty="0" smtClean="0"/>
              <a:t>Use of the </a:t>
            </a:r>
            <a:r>
              <a:rPr lang="en-US" sz="2200" dirty="0"/>
              <a:t>existing natural gas infrastructure </a:t>
            </a:r>
            <a:r>
              <a:rPr lang="en-US" sz="2200" dirty="0" smtClean="0"/>
              <a:t>to incorporate </a:t>
            </a:r>
            <a:r>
              <a:rPr lang="en-US" sz="2200" dirty="0"/>
              <a:t>low carbon fuels </a:t>
            </a:r>
            <a:endParaRPr lang="en-US" sz="22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000" dirty="0" smtClean="0">
              <a:latin typeface="Cera Pro" panose="00000800000000000000" pitchFamily="50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dirty="0" smtClean="0">
                <a:latin typeface="Cera Pro" panose="00000800000000000000" pitchFamily="50" charset="0"/>
              </a:rPr>
              <a:t>This will yield  a 93% emissions reduction for our region.</a:t>
            </a:r>
            <a:endParaRPr lang="en-US" sz="2400" dirty="0">
              <a:latin typeface="Cera Pro" panose="00000800000000000000" pitchFamily="50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xmlns="" id="{2E648AB2-F7FC-5843-B996-3FE8ED730C42}"/>
              </a:ext>
            </a:extLst>
          </p:cNvPr>
          <p:cNvSpPr txBox="1">
            <a:spLocks/>
          </p:cNvSpPr>
          <p:nvPr/>
        </p:nvSpPr>
        <p:spPr>
          <a:xfrm>
            <a:off x="1793187" y="634960"/>
            <a:ext cx="10533529" cy="87747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 spc="-50" baseline="0">
                <a:solidFill>
                  <a:srgbClr val="062F87"/>
                </a:solidFill>
                <a:latin typeface="CeraGR-Bold ☞" pitchFamily="2" charset="0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>
                <a:solidFill>
                  <a:srgbClr val="8CC63F"/>
                </a:solidFill>
                <a:latin typeface="Cera Pro Medium" panose="00000600000000000000" pitchFamily="50" charset="0"/>
              </a:rPr>
              <a:t>What Do We Propose?</a:t>
            </a:r>
            <a:endParaRPr lang="en-US" dirty="0">
              <a:solidFill>
                <a:srgbClr val="8CC63F"/>
              </a:solidFill>
              <a:latin typeface="Cera Pro Medium" panose="00000600000000000000" pitchFamily="50" charset="0"/>
            </a:endParaRPr>
          </a:p>
        </p:txBody>
      </p:sp>
      <p:sp>
        <p:nvSpPr>
          <p:cNvPr id="7" name="Content Placeholder 3">
            <a:extLst>
              <a:ext uri="{FF2B5EF4-FFF2-40B4-BE49-F238E27FC236}">
                <a16:creationId xmlns:lc="http://schemas.openxmlformats.org/drawingml/2006/lockedCanvas" xmlns:a16="http://schemas.microsoft.com/office/drawing/2014/main" xmlns="" id="{A6FEAB40-E6DC-475B-A042-EC0874D6B15C}"/>
              </a:ext>
            </a:extLst>
          </p:cNvPr>
          <p:cNvSpPr txBox="1">
            <a:spLocks/>
          </p:cNvSpPr>
          <p:nvPr/>
        </p:nvSpPr>
        <p:spPr>
          <a:xfrm>
            <a:off x="1583443" y="5799319"/>
            <a:ext cx="9124227" cy="7737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62F87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rgbClr val="062F87"/>
                </a:solidFill>
                <a:latin typeface="Cera Pro Medium" panose="00000600000000000000" pitchFamily="50" charset="0"/>
              </a:rPr>
              <a:t>We will reach the State’s goals in less burdensome way for consumers.</a:t>
            </a:r>
            <a:endParaRPr lang="en-US" b="1" dirty="0">
              <a:solidFill>
                <a:srgbClr val="062F87"/>
              </a:solidFill>
              <a:latin typeface="Cera Pro Medium" panose="00000600000000000000" pitchFamily="50" charset="0"/>
            </a:endParaRPr>
          </a:p>
        </p:txBody>
      </p:sp>
      <p:sp>
        <p:nvSpPr>
          <p:cNvPr id="8" name="Slide Number Placeholder 2"/>
          <p:cNvSpPr txBox="1">
            <a:spLocks/>
          </p:cNvSpPr>
          <p:nvPr/>
        </p:nvSpPr>
        <p:spPr>
          <a:xfrm>
            <a:off x="11422988" y="6426140"/>
            <a:ext cx="555819" cy="293878"/>
          </a:xfrm>
          <a:prstGeom prst="rect">
            <a:avLst/>
          </a:prstGeom>
        </p:spPr>
        <p:txBody>
          <a:bodyPr lIns="0" tIns="0" rIns="0" bIns="0" anchor="b" anchorCtr="0"/>
          <a:lstStyle>
            <a:defPPr>
              <a:defRPr lang="en-US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eraGR-Medium ☞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Cera Pro" panose="00000800000000000000" pitchFamily="50" charset="0"/>
              </a:rPr>
              <a:t>9</a:t>
            </a:r>
            <a:endParaRPr lang="en-US" dirty="0">
              <a:latin typeface="Cera Pro" panose="000008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7359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Pathways to a Low-Carbon Future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00AEEF"/>
                </a:solidFill>
              </a:rPr>
              <a:t>Essential to leverage use of existing gas transmission and delivery infrastructure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>
                <a:solidFill>
                  <a:schemeClr val="tx1"/>
                </a:solidFill>
              </a:rPr>
              <a:t>Highly reliable and resilient.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>
                <a:solidFill>
                  <a:schemeClr val="tx1"/>
                </a:solidFill>
              </a:rPr>
              <a:t>Underground, storm-resistant and largely paid for by consumers.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>
                <a:solidFill>
                  <a:schemeClr val="tx1"/>
                </a:solidFill>
              </a:rPr>
              <a:t>Can decarbonize faster and more affordably than grid build-out for high-electrification scenario.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>
                <a:solidFill>
                  <a:schemeClr val="tx1"/>
                </a:solidFill>
              </a:rPr>
              <a:t>Provides for multiple sources of energy and storage, and multiple delivery options for homes and businesses.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>
                <a:solidFill>
                  <a:schemeClr val="tx1"/>
                </a:solidFill>
              </a:rPr>
              <a:t>Ready to blend low carbon and no-carbon fuels (RNG/Green Hydrogen).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>
                <a:solidFill>
                  <a:srgbClr val="8CC63F"/>
                </a:solidFill>
              </a:rPr>
              <a:t>99.99% reliability on natural gas delivery.</a:t>
            </a:r>
            <a:endParaRPr lang="en-US" sz="2000" dirty="0">
              <a:solidFill>
                <a:srgbClr val="8CC63F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1436221" y="1835064"/>
            <a:ext cx="9291637" cy="606425"/>
          </a:xfrm>
        </p:spPr>
        <p:txBody>
          <a:bodyPr>
            <a:normAutofit/>
          </a:bodyPr>
          <a:lstStyle/>
          <a:p>
            <a:pPr algn="l"/>
            <a:r>
              <a:rPr lang="en-US" sz="3000" dirty="0" smtClean="0"/>
              <a:t>National Fuel Believes: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02699" y="5761877"/>
            <a:ext cx="8558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+mj-lt"/>
                <a:hlinkClick r:id="rId3"/>
              </a:rPr>
              <a:t>National Fuel’s “</a:t>
            </a:r>
            <a:r>
              <a:rPr lang="en-US" sz="2400" i="1" dirty="0" smtClean="0">
                <a:latin typeface="+mj-lt"/>
                <a:hlinkClick r:id="rId3"/>
              </a:rPr>
              <a:t>Pathway to a Low-Carbon Future</a:t>
            </a:r>
            <a:r>
              <a:rPr lang="en-US" sz="2400" dirty="0" smtClean="0">
                <a:latin typeface="+mj-lt"/>
                <a:hlinkClick r:id="rId3"/>
              </a:rPr>
              <a:t>”</a:t>
            </a:r>
            <a:endParaRPr lang="en-US" sz="2400" dirty="0">
              <a:latin typeface="+mj-lt"/>
            </a:endParaRPr>
          </a:p>
        </p:txBody>
      </p:sp>
      <p:sp>
        <p:nvSpPr>
          <p:cNvPr id="8" name="Slide Number Placeholder 2"/>
          <p:cNvSpPr txBox="1">
            <a:spLocks/>
          </p:cNvSpPr>
          <p:nvPr/>
        </p:nvSpPr>
        <p:spPr>
          <a:xfrm>
            <a:off x="11422988" y="6426140"/>
            <a:ext cx="555819" cy="293878"/>
          </a:xfrm>
          <a:prstGeom prst="rect">
            <a:avLst/>
          </a:prstGeom>
        </p:spPr>
        <p:txBody>
          <a:bodyPr lIns="0" tIns="0" rIns="0" bIns="0" anchor="b" anchorCtr="0"/>
          <a:lstStyle>
            <a:defPPr>
              <a:defRPr lang="en-US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eraGR-Medium ☞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+mj-lt"/>
              </a:rPr>
              <a:t>10</a:t>
            </a:r>
            <a:endParaRPr lang="en-US" sz="11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52935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6" descr="NY Proposals Seek to Ease Burden of SALT Caps, Other Limit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700" y="2139849"/>
            <a:ext cx="2927355" cy="2090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02877" y="1962716"/>
            <a:ext cx="23698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1"/>
                </a:solidFill>
                <a:latin typeface="Cera Pro" panose="00000800000000000000" pitchFamily="50" charset="0"/>
              </a:rPr>
              <a:t>49,293</a:t>
            </a:r>
          </a:p>
          <a:p>
            <a:r>
              <a:rPr lang="en-US" dirty="0" smtClean="0">
                <a:solidFill>
                  <a:schemeClr val="accent1"/>
                </a:solidFill>
                <a:latin typeface="Cera Pro Medium" panose="00000600000000000000" pitchFamily="50" charset="0"/>
              </a:rPr>
              <a:t>NY Gas Utility Miles</a:t>
            </a:r>
          </a:p>
          <a:p>
            <a:endParaRPr lang="en-US" sz="2800" b="1" dirty="0" smtClean="0">
              <a:solidFill>
                <a:schemeClr val="accent1"/>
              </a:solidFill>
              <a:latin typeface="CeraGR-Light ☞"/>
            </a:endParaRPr>
          </a:p>
          <a:p>
            <a:r>
              <a:rPr lang="en-US" sz="2800" b="1" dirty="0" smtClean="0">
                <a:solidFill>
                  <a:schemeClr val="accent1"/>
                </a:solidFill>
                <a:latin typeface="Cera Pro" panose="00000800000000000000" pitchFamily="50" charset="0"/>
              </a:rPr>
              <a:t>9,758</a:t>
            </a:r>
          </a:p>
          <a:p>
            <a:r>
              <a:rPr lang="en-US" dirty="0" smtClean="0">
                <a:solidFill>
                  <a:schemeClr val="accent1"/>
                </a:solidFill>
                <a:latin typeface="Cera Pro Medium" panose="00000600000000000000" pitchFamily="50" charset="0"/>
              </a:rPr>
              <a:t>NFGDC NY Miles</a:t>
            </a:r>
            <a:endParaRPr lang="en-US" dirty="0">
              <a:solidFill>
                <a:schemeClr val="accent1"/>
              </a:solidFill>
              <a:latin typeface="Cera Pro Medium" panose="00000600000000000000" pitchFamily="50" charset="0"/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="" xmlns:a16="http://schemas.microsoft.com/office/drawing/2014/main" id="{2E648AB2-F7FC-5843-B996-3FE8ED730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8650" y="607943"/>
            <a:ext cx="9470499" cy="877476"/>
          </a:xfrm>
        </p:spPr>
        <p:txBody>
          <a:bodyPr anchor="t">
            <a:normAutofit/>
          </a:bodyPr>
          <a:lstStyle/>
          <a:p>
            <a:r>
              <a:rPr lang="en-US" dirty="0" smtClean="0"/>
              <a:t>Utilize Existing Gas Networks</a:t>
            </a:r>
            <a:endParaRPr lang="en-US" dirty="0"/>
          </a:p>
        </p:txBody>
      </p:sp>
      <p:sp>
        <p:nvSpPr>
          <p:cNvPr id="16" name="object 2"/>
          <p:cNvSpPr/>
          <p:nvPr/>
        </p:nvSpPr>
        <p:spPr>
          <a:xfrm>
            <a:off x="4595922" y="1642268"/>
            <a:ext cx="7346458" cy="450461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CeraGR-Light ☞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65767" y="4630950"/>
            <a:ext cx="37642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Natural </a:t>
            </a:r>
            <a:r>
              <a:rPr lang="en-US" dirty="0"/>
              <a:t>gas </a:t>
            </a:r>
            <a:r>
              <a:rPr lang="en-US" dirty="0" smtClean="0"/>
              <a:t>pipelines </a:t>
            </a:r>
            <a:r>
              <a:rPr lang="en-US" dirty="0"/>
              <a:t>deliver </a:t>
            </a:r>
            <a:r>
              <a:rPr lang="en-US" dirty="0">
                <a:solidFill>
                  <a:srgbClr val="00AEEF"/>
                </a:solidFill>
                <a:latin typeface="+mj-lt"/>
              </a:rPr>
              <a:t>over </a:t>
            </a:r>
            <a:r>
              <a:rPr lang="en-US" dirty="0" smtClean="0">
                <a:solidFill>
                  <a:srgbClr val="00AEEF"/>
                </a:solidFill>
                <a:latin typeface="+mj-lt"/>
              </a:rPr>
              <a:t>4 times </a:t>
            </a:r>
            <a:r>
              <a:rPr lang="en-US" dirty="0">
                <a:solidFill>
                  <a:srgbClr val="00AEEF"/>
                </a:solidFill>
                <a:latin typeface="+mj-lt"/>
              </a:rPr>
              <a:t>more </a:t>
            </a:r>
            <a:r>
              <a:rPr lang="en-US" dirty="0" smtClean="0">
                <a:solidFill>
                  <a:srgbClr val="00AEEF"/>
                </a:solidFill>
                <a:latin typeface="+mj-lt"/>
              </a:rPr>
              <a:t>energy </a:t>
            </a:r>
            <a:r>
              <a:rPr lang="en-US" dirty="0" smtClean="0"/>
              <a:t>than electric systems </a:t>
            </a:r>
            <a:r>
              <a:rPr lang="en-US" dirty="0"/>
              <a:t>in a peak </a:t>
            </a:r>
            <a:r>
              <a:rPr lang="en-US" dirty="0" smtClean="0"/>
              <a:t>month.</a:t>
            </a:r>
            <a:endParaRPr lang="en-US" dirty="0"/>
          </a:p>
        </p:txBody>
      </p:sp>
      <p:sp>
        <p:nvSpPr>
          <p:cNvPr id="10" name="Slide Number Placeholder 2"/>
          <p:cNvSpPr txBox="1">
            <a:spLocks/>
          </p:cNvSpPr>
          <p:nvPr/>
        </p:nvSpPr>
        <p:spPr>
          <a:xfrm>
            <a:off x="11422988" y="6426140"/>
            <a:ext cx="555819" cy="293878"/>
          </a:xfrm>
          <a:prstGeom prst="rect">
            <a:avLst/>
          </a:prstGeom>
        </p:spPr>
        <p:txBody>
          <a:bodyPr lIns="0" tIns="0" rIns="0" bIns="0" anchor="b" anchorCtr="0"/>
          <a:lstStyle>
            <a:defPPr>
              <a:defRPr lang="en-US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eraGR-Medium ☞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Cera Pro" panose="00000800000000000000" pitchFamily="50" charset="0"/>
              </a:rPr>
              <a:t>11</a:t>
            </a:r>
            <a:endParaRPr lang="en-US" dirty="0">
              <a:latin typeface="Cera Pro" panose="000008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1691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036D129-672A-4ECE-9F3D-9EA70E40F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2386" y="462196"/>
            <a:ext cx="7362300" cy="877476"/>
          </a:xfrm>
        </p:spPr>
        <p:txBody>
          <a:bodyPr>
            <a:noAutofit/>
          </a:bodyPr>
          <a:lstStyle/>
          <a:p>
            <a:r>
              <a:rPr lang="en-US" dirty="0" smtClean="0"/>
              <a:t>What We Will Say About the Draft Scoping Plan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="" xmlns:a16="http://schemas.microsoft.com/office/drawing/2014/main" id="{3ABBE7C9-82D2-4455-85F7-3EEB7952FF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3869" y="1867239"/>
            <a:ext cx="9377466" cy="4501663"/>
          </a:xfrm>
        </p:spPr>
        <p:txBody>
          <a:bodyPr>
            <a:noAutofit/>
          </a:bodyPr>
          <a:lstStyle/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000" dirty="0" smtClean="0"/>
              <a:t>To lower emissions and a careful, consumer-focused energy transition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000" dirty="0" smtClean="0"/>
              <a:t>To expanded energy efficiency as </a:t>
            </a:r>
            <a:r>
              <a:rPr lang="en-US" sz="2000" b="1" dirty="0" smtClean="0">
                <a:latin typeface="Cera Pro" panose="00000800000000000000" pitchFamily="50" charset="0"/>
              </a:rPr>
              <a:t>STEP ONE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000" dirty="0" smtClean="0"/>
              <a:t>To a dual-heat pathway as essential in WNY climate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000" dirty="0" smtClean="0"/>
              <a:t>	To gas appliance bans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000" dirty="0" smtClean="0"/>
              <a:t>To the use of low-carbon renewable natural gas and hydrogen for lowering emissions in heating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000" dirty="0" smtClean="0"/>
              <a:t>To the use of existing natural gas delivery system </a:t>
            </a:r>
            <a:r>
              <a:rPr lang="en-US" sz="2000" u="sng" dirty="0" smtClean="0">
                <a:latin typeface="Cera Pro" panose="00000800000000000000" pitchFamily="50" charset="0"/>
              </a:rPr>
              <a:t>AND</a:t>
            </a:r>
            <a:r>
              <a:rPr lang="en-US" sz="2000" dirty="0" smtClean="0"/>
              <a:t> electric system for a reliable, resilient energy system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000" dirty="0"/>
              <a:t>	</a:t>
            </a:r>
            <a:r>
              <a:rPr lang="en-US" sz="2000" dirty="0" smtClean="0"/>
              <a:t>To decommissioning of the gas system</a:t>
            </a:r>
          </a:p>
        </p:txBody>
      </p:sp>
      <p:sp>
        <p:nvSpPr>
          <p:cNvPr id="24" name="Slide Number Placeholder 2"/>
          <p:cNvSpPr txBox="1">
            <a:spLocks/>
          </p:cNvSpPr>
          <p:nvPr/>
        </p:nvSpPr>
        <p:spPr>
          <a:xfrm>
            <a:off x="11422988" y="6426140"/>
            <a:ext cx="555819" cy="293878"/>
          </a:xfrm>
          <a:prstGeom prst="rect">
            <a:avLst/>
          </a:prstGeom>
        </p:spPr>
        <p:txBody>
          <a:bodyPr lIns="0" tIns="0" rIns="0" bIns="0" anchor="b" anchorCtr="0"/>
          <a:lstStyle>
            <a:defPPr>
              <a:defRPr lang="en-US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eraGR-Medium ☞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Cera Pro" panose="00000800000000000000" pitchFamily="50" charset="0"/>
              </a:rPr>
              <a:t>12</a:t>
            </a:r>
            <a:endParaRPr lang="en-US" dirty="0">
              <a:latin typeface="Cera Pro" panose="00000800000000000000" pitchFamily="50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440973" y="2383158"/>
            <a:ext cx="1002563" cy="387721"/>
            <a:chOff x="1288573" y="1747463"/>
            <a:chExt cx="1002563" cy="387721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1788"/>
            <a:stretch/>
          </p:blipFill>
          <p:spPr>
            <a:xfrm>
              <a:off x="1917277" y="1747463"/>
              <a:ext cx="373859" cy="387721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1288573" y="1765852"/>
              <a:ext cx="6369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1AF34D"/>
                  </a:solidFill>
                  <a:latin typeface="+mj-lt"/>
                </a:rPr>
                <a:t>YES</a:t>
              </a:r>
              <a:endParaRPr lang="en-US" b="1" dirty="0">
                <a:solidFill>
                  <a:srgbClr val="1AF34D"/>
                </a:solidFill>
                <a:latin typeface="+mj-lt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1440973" y="1803959"/>
            <a:ext cx="1002563" cy="387721"/>
            <a:chOff x="1288573" y="1747463"/>
            <a:chExt cx="1002563" cy="387721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1788"/>
            <a:stretch/>
          </p:blipFill>
          <p:spPr>
            <a:xfrm>
              <a:off x="1917277" y="1747463"/>
              <a:ext cx="373859" cy="387721"/>
            </a:xfrm>
            <a:prstGeom prst="rect">
              <a:avLst/>
            </a:prstGeom>
          </p:spPr>
        </p:pic>
        <p:sp>
          <p:nvSpPr>
            <p:cNvPr id="33" name="TextBox 32"/>
            <p:cNvSpPr txBox="1"/>
            <p:nvPr/>
          </p:nvSpPr>
          <p:spPr>
            <a:xfrm>
              <a:off x="1288573" y="1765852"/>
              <a:ext cx="6369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1AF34D"/>
                  </a:solidFill>
                  <a:latin typeface="+mj-lt"/>
                </a:rPr>
                <a:t>YES</a:t>
              </a:r>
              <a:endParaRPr lang="en-US" b="1" dirty="0">
                <a:solidFill>
                  <a:srgbClr val="1AF34D"/>
                </a:solidFill>
                <a:latin typeface="+mj-lt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1440973" y="2912227"/>
            <a:ext cx="1002563" cy="387721"/>
            <a:chOff x="1288573" y="1747463"/>
            <a:chExt cx="1002563" cy="387721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1788"/>
            <a:stretch/>
          </p:blipFill>
          <p:spPr>
            <a:xfrm>
              <a:off x="1917277" y="1747463"/>
              <a:ext cx="373859" cy="387721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1288573" y="1765852"/>
              <a:ext cx="6369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1AF34D"/>
                  </a:solidFill>
                  <a:latin typeface="+mj-lt"/>
                </a:rPr>
                <a:t>YES</a:t>
              </a:r>
              <a:endParaRPr lang="en-US" b="1" dirty="0">
                <a:solidFill>
                  <a:srgbClr val="1AF34D"/>
                </a:solidFill>
                <a:latin typeface="+mj-lt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2476452" y="3547512"/>
            <a:ext cx="965391" cy="408039"/>
            <a:chOff x="1765435" y="1747463"/>
            <a:chExt cx="965391" cy="408039"/>
          </a:xfrm>
        </p:grpSpPr>
        <p:pic>
          <p:nvPicPr>
            <p:cNvPr id="38" name="Picture 3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267" t="1" r="-4913" b="-5240"/>
            <a:stretch/>
          </p:blipFill>
          <p:spPr>
            <a:xfrm>
              <a:off x="2299312" y="1747463"/>
              <a:ext cx="431514" cy="408039"/>
            </a:xfrm>
            <a:prstGeom prst="rect">
              <a:avLst/>
            </a:prstGeom>
          </p:spPr>
        </p:pic>
        <p:sp>
          <p:nvSpPr>
            <p:cNvPr id="39" name="TextBox 38"/>
            <p:cNvSpPr txBox="1"/>
            <p:nvPr/>
          </p:nvSpPr>
          <p:spPr>
            <a:xfrm>
              <a:off x="1765435" y="1765852"/>
              <a:ext cx="6369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  <a:latin typeface="+mj-lt"/>
                </a:rPr>
                <a:t>NO</a:t>
              </a:r>
              <a:endParaRPr lang="en-US" b="1" dirty="0">
                <a:solidFill>
                  <a:srgbClr val="FF0000"/>
                </a:solidFill>
                <a:latin typeface="+mj-lt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1440973" y="4266704"/>
            <a:ext cx="1002563" cy="387721"/>
            <a:chOff x="1288573" y="1747463"/>
            <a:chExt cx="1002563" cy="387721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1788"/>
            <a:stretch/>
          </p:blipFill>
          <p:spPr>
            <a:xfrm>
              <a:off x="1917277" y="1747463"/>
              <a:ext cx="373859" cy="387721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1288573" y="1765852"/>
              <a:ext cx="6369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1AF34D"/>
                  </a:solidFill>
                  <a:latin typeface="+mj-lt"/>
                </a:rPr>
                <a:t>YES</a:t>
              </a:r>
              <a:endParaRPr lang="en-US" b="1" dirty="0">
                <a:solidFill>
                  <a:srgbClr val="1AF34D"/>
                </a:solidFill>
                <a:latin typeface="+mj-lt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473889" y="5076650"/>
            <a:ext cx="1002563" cy="387721"/>
            <a:chOff x="1288573" y="1747463"/>
            <a:chExt cx="1002563" cy="387721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1788"/>
            <a:stretch/>
          </p:blipFill>
          <p:spPr>
            <a:xfrm>
              <a:off x="1917277" y="1747463"/>
              <a:ext cx="373859" cy="387721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1288573" y="1765852"/>
              <a:ext cx="6369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1AF34D"/>
                  </a:solidFill>
                  <a:latin typeface="+mj-lt"/>
                </a:rPr>
                <a:t>YES</a:t>
              </a:r>
              <a:endParaRPr lang="en-US" b="1" dirty="0">
                <a:solidFill>
                  <a:srgbClr val="1AF34D"/>
                </a:solidFill>
                <a:latin typeface="+mj-lt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2476451" y="5834361"/>
            <a:ext cx="965392" cy="408039"/>
            <a:chOff x="1765434" y="1747463"/>
            <a:chExt cx="965392" cy="408039"/>
          </a:xfrm>
        </p:grpSpPr>
        <p:pic>
          <p:nvPicPr>
            <p:cNvPr id="47" name="Picture 46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267" t="1" r="-4913" b="-5240"/>
            <a:stretch/>
          </p:blipFill>
          <p:spPr>
            <a:xfrm>
              <a:off x="2299312" y="1747463"/>
              <a:ext cx="431514" cy="408039"/>
            </a:xfrm>
            <a:prstGeom prst="rect">
              <a:avLst/>
            </a:prstGeom>
          </p:spPr>
        </p:pic>
        <p:sp>
          <p:nvSpPr>
            <p:cNvPr id="48" name="TextBox 47"/>
            <p:cNvSpPr txBox="1"/>
            <p:nvPr/>
          </p:nvSpPr>
          <p:spPr>
            <a:xfrm>
              <a:off x="1765434" y="1766816"/>
              <a:ext cx="6369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  <a:latin typeface="+mj-lt"/>
                </a:rPr>
                <a:t>NO</a:t>
              </a:r>
              <a:endParaRPr lang="en-US" b="1" dirty="0">
                <a:solidFill>
                  <a:srgbClr val="FF0000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39421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601321" y="124228"/>
            <a:ext cx="9301419" cy="877476"/>
          </a:xfrm>
        </p:spPr>
        <p:txBody>
          <a:bodyPr>
            <a:normAutofit/>
          </a:bodyPr>
          <a:lstStyle/>
          <a:p>
            <a:r>
              <a:rPr lang="en-US" dirty="0"/>
              <a:t>Recent </a:t>
            </a:r>
            <a:r>
              <a:rPr lang="en-US" dirty="0" err="1"/>
              <a:t>Decarbonization</a:t>
            </a:r>
            <a:r>
              <a:rPr lang="en-US" dirty="0"/>
              <a:t> Studies: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1539080" y="1067823"/>
            <a:ext cx="9291637" cy="606425"/>
          </a:xfrm>
        </p:spPr>
        <p:txBody>
          <a:bodyPr>
            <a:normAutofit/>
          </a:bodyPr>
          <a:lstStyle/>
          <a:p>
            <a:r>
              <a:rPr lang="en-US" sz="2800" dirty="0" smtClean="0"/>
              <a:t>Consider a broad array of options…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4" t="583" r="905" b="739"/>
          <a:stretch/>
        </p:blipFill>
        <p:spPr>
          <a:xfrm>
            <a:off x="6354210" y="1645816"/>
            <a:ext cx="2330450" cy="3028951"/>
          </a:xfrm>
          <a:prstGeom prst="rect">
            <a:avLst/>
          </a:prstGeom>
          <a:ln w="28575">
            <a:solidFill>
              <a:srgbClr val="00AEEF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" t="583" r="1127" b="1153"/>
          <a:stretch/>
        </p:blipFill>
        <p:spPr>
          <a:xfrm>
            <a:off x="3696356" y="1645816"/>
            <a:ext cx="2363431" cy="3034135"/>
          </a:xfrm>
          <a:prstGeom prst="rect">
            <a:avLst/>
          </a:prstGeom>
          <a:ln w="28575">
            <a:solidFill>
              <a:srgbClr val="00AEEF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8989330" y="4836076"/>
            <a:ext cx="2346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+mj-lt"/>
              </a:rPr>
              <a:t>February 2022</a:t>
            </a:r>
            <a:endParaRPr lang="en-US" dirty="0"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58129" y="4840856"/>
            <a:ext cx="2346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+mj-lt"/>
              </a:rPr>
              <a:t>February 2021</a:t>
            </a:r>
            <a:endParaRPr lang="en-US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99788" y="4838184"/>
            <a:ext cx="2346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+mj-lt"/>
              </a:rPr>
              <a:t>April 2021</a:t>
            </a:r>
            <a:endParaRPr lang="en-US" dirty="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37992" y="4836076"/>
            <a:ext cx="2346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+mj-lt"/>
              </a:rPr>
              <a:t>April 2021</a:t>
            </a:r>
            <a:endParaRPr lang="en-US" dirty="0"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989330" y="5158894"/>
            <a:ext cx="23696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+mj-lt"/>
              </a:rPr>
              <a:t>American Gas Association</a:t>
            </a:r>
            <a:endParaRPr lang="en-US" sz="1400" b="1" dirty="0"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73851" y="5158894"/>
            <a:ext cx="28259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>
                <a:latin typeface="+mj-lt"/>
              </a:rPr>
              <a:t>Guidehouse</a:t>
            </a:r>
            <a:r>
              <a:rPr lang="en-US" sz="1400" b="1" dirty="0" smtClean="0">
                <a:latin typeface="+mj-lt"/>
              </a:rPr>
              <a:t> Inc./National Fuel</a:t>
            </a:r>
            <a:endParaRPr lang="en-US" sz="1400" b="1" dirty="0"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53211" y="5158894"/>
            <a:ext cx="26497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+mj-lt"/>
              </a:rPr>
              <a:t>NYC Mayor’s Office of Sustainability</a:t>
            </a:r>
          </a:p>
          <a:p>
            <a:pPr algn="ctr"/>
            <a:r>
              <a:rPr lang="en-US" sz="1400" b="1" dirty="0" err="1" smtClean="0">
                <a:latin typeface="+mj-lt"/>
              </a:rPr>
              <a:t>ConEd</a:t>
            </a:r>
            <a:r>
              <a:rPr lang="en-US" sz="1400" b="1" dirty="0" smtClean="0">
                <a:latin typeface="+mj-lt"/>
              </a:rPr>
              <a:t>/National Grid</a:t>
            </a:r>
            <a:endParaRPr lang="en-US" sz="1400" b="1" dirty="0">
              <a:latin typeface="+mj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193033" y="5213328"/>
            <a:ext cx="2649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+mj-lt"/>
              </a:rPr>
              <a:t>Columbia University’s Center on Global Energy Policy</a:t>
            </a:r>
            <a:endParaRPr lang="en-US" sz="1400" b="1" dirty="0">
              <a:latin typeface="+mj-lt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" t="790" r="1399" b="325"/>
          <a:stretch/>
        </p:blipFill>
        <p:spPr>
          <a:xfrm>
            <a:off x="1064083" y="1662529"/>
            <a:ext cx="2343691" cy="3052544"/>
          </a:xfrm>
          <a:prstGeom prst="rect">
            <a:avLst/>
          </a:prstGeom>
          <a:ln w="28575">
            <a:solidFill>
              <a:srgbClr val="00AEEF"/>
            </a:solidFill>
          </a:ln>
        </p:spPr>
      </p:pic>
      <p:sp>
        <p:nvSpPr>
          <p:cNvPr id="22" name="Slide Number Placeholder 2"/>
          <p:cNvSpPr txBox="1">
            <a:spLocks/>
          </p:cNvSpPr>
          <p:nvPr/>
        </p:nvSpPr>
        <p:spPr>
          <a:xfrm>
            <a:off x="11422988" y="6426140"/>
            <a:ext cx="555819" cy="293878"/>
          </a:xfrm>
          <a:prstGeom prst="rect">
            <a:avLst/>
          </a:prstGeom>
        </p:spPr>
        <p:txBody>
          <a:bodyPr lIns="0" tIns="0" rIns="0" bIns="0" anchor="b" anchorCtr="0"/>
          <a:lstStyle>
            <a:defPPr>
              <a:defRPr lang="en-US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eraGR-Medium ☞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Cera Pro" panose="00000800000000000000" pitchFamily="50" charset="0"/>
              </a:rPr>
              <a:t>13</a:t>
            </a:r>
            <a:endParaRPr lang="en-US" dirty="0">
              <a:latin typeface="Cera Pro" panose="00000800000000000000" pitchFamily="50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79083" y="1625662"/>
            <a:ext cx="2337850" cy="3069257"/>
          </a:xfrm>
          <a:prstGeom prst="rect">
            <a:avLst/>
          </a:prstGeom>
          <a:ln w="28575">
            <a:solidFill>
              <a:srgbClr val="00AEEF"/>
            </a:solidFill>
          </a:ln>
        </p:spPr>
      </p:pic>
    </p:spTree>
    <p:extLst>
      <p:ext uri="{BB962C8B-B14F-4D97-AF65-F5344CB8AC3E}">
        <p14:creationId xmlns:p14="http://schemas.microsoft.com/office/powerpoint/2010/main" val="2201590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3055" y="5025"/>
            <a:ext cx="6852975" cy="6852975"/>
          </a:xfrm>
        </p:spPr>
      </p:pic>
      <p:sp>
        <p:nvSpPr>
          <p:cNvPr id="7" name="Slide Number Placeholder 2"/>
          <p:cNvSpPr txBox="1">
            <a:spLocks/>
          </p:cNvSpPr>
          <p:nvPr/>
        </p:nvSpPr>
        <p:spPr>
          <a:xfrm>
            <a:off x="11422988" y="6426140"/>
            <a:ext cx="555819" cy="293878"/>
          </a:xfrm>
          <a:prstGeom prst="rect">
            <a:avLst/>
          </a:prstGeom>
        </p:spPr>
        <p:txBody>
          <a:bodyPr lIns="0" tIns="0" rIns="0" bIns="0" anchor="b" anchorCtr="0"/>
          <a:lstStyle>
            <a:defPPr>
              <a:defRPr lang="en-US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CeraGR-Medium ☞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Cera Pro" panose="00000800000000000000" pitchFamily="50" charset="0"/>
              </a:rPr>
              <a:t>14</a:t>
            </a:r>
            <a:endParaRPr lang="en-US" dirty="0">
              <a:latin typeface="Cera Pro" panose="000008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9933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2">
      <a:majorFont>
        <a:latin typeface="Cera Pro"/>
        <a:ea typeface=""/>
        <a:cs typeface=""/>
      </a:majorFont>
      <a:minorFont>
        <a:latin typeface="Cera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 w="9467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</a:objectDefaults>
  <a:extraClrSchemeLst/>
  <a:extLst>
    <a:ext uri="{05A4C25C-085E-4340-85A3-A5531E510DB2}">
      <thm15:themeFamily xmlns:thm15="http://schemas.microsoft.com/office/thememl/2012/main" name="NF-FuelingTomorrowToday" id="{5F240AA8-6C02-E944-9A73-F2910135CCF2}" vid="{8B1283A0-783F-A547-AABA-1F976936A4C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NF-FuelingTomorrowToday</Template>
  <TotalTime>6369</TotalTime>
  <Words>902</Words>
  <Application>Microsoft Office PowerPoint</Application>
  <PresentationFormat>Widescreen</PresentationFormat>
  <Paragraphs>150</Paragraphs>
  <Slides>14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7" baseType="lpstr">
      <vt:lpstr>CeraGR-Light ☞</vt:lpstr>
      <vt:lpstr>Gill Sans Light</vt:lpstr>
      <vt:lpstr>CeraGR-Medium ☞</vt:lpstr>
      <vt:lpstr>Cera Pro</vt:lpstr>
      <vt:lpstr>Wingdings</vt:lpstr>
      <vt:lpstr>Rockwell</vt:lpstr>
      <vt:lpstr>CeraGR-Bold ☞</vt:lpstr>
      <vt:lpstr>Calibri</vt:lpstr>
      <vt:lpstr>Arial</vt:lpstr>
      <vt:lpstr>Cera Pro Medium</vt:lpstr>
      <vt:lpstr>Cera Pro Light</vt:lpstr>
      <vt:lpstr>☞Cera GR Medium</vt:lpstr>
      <vt:lpstr>Office Theme</vt:lpstr>
      <vt:lpstr>How Will NY Achieve Its Climate Act Targets?</vt:lpstr>
      <vt:lpstr>Achieving a Low-Carbon Future in New York State</vt:lpstr>
      <vt:lpstr>What’s IN the Draft Scoping Plan?</vt:lpstr>
      <vt:lpstr>What’s IN the Plan?</vt:lpstr>
      <vt:lpstr>PowerPoint Presentation</vt:lpstr>
      <vt:lpstr>What’s MISSING from the Draft Scoping Plan</vt:lpstr>
      <vt:lpstr>What’s MISSING from the Draft Scoping Plan</vt:lpstr>
      <vt:lpstr>What’s MISSING from the Draft Scoping Plan</vt:lpstr>
      <vt:lpstr>An All-of-the-Above Pathway</vt:lpstr>
      <vt:lpstr>Pathways to a Low-Carbon Future</vt:lpstr>
      <vt:lpstr>Utilize Existing Gas Networks</vt:lpstr>
      <vt:lpstr>What We Will Say About the Draft Scoping Plan</vt:lpstr>
      <vt:lpstr>Recent Decarbonization Studies: </vt:lpstr>
      <vt:lpstr>PowerPoint Presentation</vt:lpstr>
    </vt:vector>
  </TitlesOfParts>
  <Company>National Fuel Gas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Achieving a Low-Carbon Future in New York State</dc:title>
  <dc:creator>Amanda Nelson</dc:creator>
  <cp:lastModifiedBy>Amanda Nelson</cp:lastModifiedBy>
  <cp:revision>138</cp:revision>
  <dcterms:created xsi:type="dcterms:W3CDTF">2021-07-08T14:25:15Z</dcterms:created>
  <dcterms:modified xsi:type="dcterms:W3CDTF">2022-02-15T15:36:35Z</dcterms:modified>
</cp:coreProperties>
</file>