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08" r:id="rId4"/>
  </p:sldMasterIdLst>
  <p:notesMasterIdLst>
    <p:notesMasterId r:id="rId14"/>
  </p:notesMasterIdLst>
  <p:handoutMasterIdLst>
    <p:handoutMasterId r:id="rId15"/>
  </p:handoutMasterIdLst>
  <p:sldIdLst>
    <p:sldId id="265" r:id="rId5"/>
    <p:sldId id="355" r:id="rId6"/>
    <p:sldId id="359" r:id="rId7"/>
    <p:sldId id="377" r:id="rId8"/>
    <p:sldId id="378" r:id="rId9"/>
    <p:sldId id="373" r:id="rId10"/>
    <p:sldId id="368" r:id="rId11"/>
    <p:sldId id="372" r:id="rId12"/>
    <p:sldId id="360" r:id="rId13"/>
  </p:sldIdLst>
  <p:sldSz cx="12188825" cy="6858000"/>
  <p:notesSz cx="7010400" cy="9296400"/>
  <p:custDataLst>
    <p:tags r:id="rId1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tthew Schwall" initials="MS" lastIdx="1" clrIdx="0">
    <p:extLst>
      <p:ext uri="{19B8F6BF-5375-455C-9EA6-DF929625EA0E}">
        <p15:presenceInfo xmlns:p15="http://schemas.microsoft.com/office/powerpoint/2012/main" userId="ca519698621c8041" providerId="Windows Live"/>
      </p:ext>
    </p:extLst>
  </p:cmAuthor>
  <p:cmAuthor id="2" name="Michelle Hook" initials="MH" lastIdx="8" clrIdx="1">
    <p:extLst>
      <p:ext uri="{19B8F6BF-5375-455C-9EA6-DF929625EA0E}">
        <p15:presenceInfo xmlns:p15="http://schemas.microsoft.com/office/powerpoint/2012/main" userId="7ebe68ea03dc0f5e" providerId="Windows Live"/>
      </p:ext>
    </p:extLst>
  </p:cmAuthor>
  <p:cmAuthor id="3" name="Radmila Miletich" initials="RM" lastIdx="6" clrIdx="2">
    <p:extLst>
      <p:ext uri="{19B8F6BF-5375-455C-9EA6-DF929625EA0E}">
        <p15:presenceInfo xmlns:p15="http://schemas.microsoft.com/office/powerpoint/2012/main" userId="Radmila Miletich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356A"/>
    <a:srgbClr val="000000"/>
    <a:srgbClr val="A3C034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29" autoAdjust="0"/>
  </p:normalViewPr>
  <p:slideViewPr>
    <p:cSldViewPr showGuides="1">
      <p:cViewPr varScale="1">
        <p:scale>
          <a:sx n="86" d="100"/>
          <a:sy n="86" d="100"/>
        </p:scale>
        <p:origin x="562" y="67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198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gs" Target="tags/tag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5"/>
          </a:xfrm>
          <a:prstGeom prst="rect">
            <a:avLst/>
          </a:prstGeom>
        </p:spPr>
        <p:txBody>
          <a:bodyPr vert="horz" lIns="93175" tIns="46588" rIns="93175" bIns="46588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9" y="0"/>
            <a:ext cx="3037840" cy="466435"/>
          </a:xfrm>
          <a:prstGeom prst="rect">
            <a:avLst/>
          </a:prstGeom>
        </p:spPr>
        <p:txBody>
          <a:bodyPr vert="horz" lIns="93175" tIns="46588" rIns="93175" bIns="46588" rtlCol="0"/>
          <a:lstStyle>
            <a:lvl1pPr algn="r">
              <a:defRPr sz="1200"/>
            </a:lvl1pPr>
          </a:lstStyle>
          <a:p>
            <a:fld id="{59088EAF-6ECA-4616-85EF-35AA19C641F3}" type="datetimeFigureOut">
              <a:rPr lang="en-US"/>
              <a:t>2/14/2022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4"/>
          </a:xfrm>
          <a:prstGeom prst="rect">
            <a:avLst/>
          </a:prstGeom>
        </p:spPr>
        <p:txBody>
          <a:bodyPr vert="horz" lIns="93175" tIns="46588" rIns="93175" bIns="46588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9" y="8829967"/>
            <a:ext cx="3037840" cy="466434"/>
          </a:xfrm>
          <a:prstGeom prst="rect">
            <a:avLst/>
          </a:prstGeom>
        </p:spPr>
        <p:txBody>
          <a:bodyPr vert="horz" lIns="93175" tIns="46588" rIns="93175" bIns="46588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5" tIns="46588" rIns="93175" bIns="46588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4820"/>
          </a:xfrm>
          <a:prstGeom prst="rect">
            <a:avLst/>
          </a:prstGeom>
        </p:spPr>
        <p:txBody>
          <a:bodyPr vert="horz" lIns="93175" tIns="46588" rIns="93175" bIns="46588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t>2/14/2022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194425" cy="3484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5" tIns="46588" rIns="93175" bIns="46588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5" tIns="46588" rIns="93175" bIns="46588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6"/>
            <a:ext cx="3037840" cy="464820"/>
          </a:xfrm>
          <a:prstGeom prst="rect">
            <a:avLst/>
          </a:prstGeom>
        </p:spPr>
        <p:txBody>
          <a:bodyPr vert="horz" lIns="93175" tIns="46588" rIns="93175" bIns="46588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6"/>
            <a:ext cx="3037840" cy="464820"/>
          </a:xfrm>
          <a:prstGeom prst="rect">
            <a:avLst/>
          </a:prstGeom>
        </p:spPr>
        <p:txBody>
          <a:bodyPr vert="horz" lIns="93175" tIns="46588" rIns="93175" bIns="46588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8882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6994" y="758952"/>
            <a:ext cx="10055781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998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9764" y="4455621"/>
            <a:ext cx="10055781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399" cap="all" spc="200" baseline="0">
                <a:solidFill>
                  <a:schemeClr val="tx2"/>
                </a:solidFill>
                <a:latin typeface="+mj-lt"/>
              </a:defRPr>
            </a:lvl1pPr>
            <a:lvl2pPr marL="457063" indent="0" algn="ctr">
              <a:buNone/>
              <a:defRPr sz="2399"/>
            </a:lvl2pPr>
            <a:lvl3pPr marL="914126" indent="0" algn="ctr">
              <a:buNone/>
              <a:defRPr sz="2399"/>
            </a:lvl3pPr>
            <a:lvl4pPr marL="1371189" indent="0" algn="ctr">
              <a:buNone/>
              <a:defRPr sz="1999"/>
            </a:lvl4pPr>
            <a:lvl5pPr marL="1828251" indent="0" algn="ctr">
              <a:buNone/>
              <a:defRPr sz="1999"/>
            </a:lvl5pPr>
            <a:lvl6pPr marL="2285314" indent="0" algn="ctr">
              <a:buNone/>
              <a:defRPr sz="1999"/>
            </a:lvl6pPr>
            <a:lvl7pPr marL="2742377" indent="0" algn="ctr">
              <a:buNone/>
              <a:defRPr sz="1999"/>
            </a:lvl7pPr>
            <a:lvl8pPr marL="3199440" indent="0" algn="ctr">
              <a:buNone/>
              <a:defRPr sz="1999"/>
            </a:lvl8pPr>
            <a:lvl9pPr marL="3656503" indent="0" algn="ctr">
              <a:buNone/>
              <a:defRPr sz="1999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C31F7-6DC4-4598-9685-193768584137}" type="datetime1">
              <a:rPr lang="en-US" smtClean="0"/>
              <a:t>2/14/2022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344" y="4343400"/>
            <a:ext cx="987294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7894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9361B-C1ED-490E-A86C-79C2FED7F67E}" type="datetime1">
              <a:rPr lang="en-US" smtClean="0"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592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565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565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994" y="758952"/>
            <a:ext cx="10055781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7998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6994" y="4453128"/>
            <a:ext cx="10055781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399" cap="all" spc="200" baseline="0">
                <a:solidFill>
                  <a:schemeClr val="tx2"/>
                </a:solidFill>
                <a:latin typeface="+mj-lt"/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57A88-12E9-4F7E-ACCA-3F1B6AD9223F}" type="datetime1">
              <a:rPr lang="en-US" smtClean="0"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344" y="4343400"/>
            <a:ext cx="987294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3130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6994" y="286604"/>
            <a:ext cx="10055781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6994" y="1845735"/>
            <a:ext cx="4936474" cy="402335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6301" y="1845735"/>
            <a:ext cx="4936474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5FC19-12C4-42EF-AFB1-674327736050}" type="datetime1">
              <a:rPr lang="en-US" smtClean="0"/>
              <a:t>2/14/2022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262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6994" y="286604"/>
            <a:ext cx="10055781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6994" y="1846052"/>
            <a:ext cx="4936474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999" b="0" cap="all" baseline="0">
                <a:solidFill>
                  <a:schemeClr val="tx2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6994" y="2582335"/>
            <a:ext cx="4936474" cy="32867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6301" y="1846052"/>
            <a:ext cx="4936474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999" b="0" cap="all" baseline="0">
                <a:solidFill>
                  <a:schemeClr val="tx2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6301" y="2582334"/>
            <a:ext cx="4936474" cy="32867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0A91-5903-4FAE-8CD7-536F033C3348}" type="datetime1">
              <a:rPr lang="en-US" smtClean="0"/>
              <a:t>2/14/2022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919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669AA-AD45-48AA-865B-59B654948B79}" type="datetime1">
              <a:rPr lang="en-US" smtClean="0"/>
              <a:t>2/14/2022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912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565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565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9C340-BE04-4DFA-9E59-F883258424E1}" type="datetime1">
              <a:rPr lang="en-US" smtClean="0"/>
              <a:t>2/14/2022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917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7" y="0"/>
            <a:ext cx="404973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39019" y="0"/>
            <a:ext cx="6399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081" y="594359"/>
            <a:ext cx="3199567" cy="2286000"/>
          </a:xfrm>
        </p:spPr>
        <p:txBody>
          <a:bodyPr anchor="b">
            <a:normAutofit/>
          </a:bodyPr>
          <a:lstStyle>
            <a:lvl1pPr>
              <a:defRPr sz="3599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9350" y="731520"/>
            <a:ext cx="6490549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081" y="2926080"/>
            <a:ext cx="3199567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391" y="6459786"/>
            <a:ext cx="2617828" cy="365125"/>
          </a:xfrm>
        </p:spPr>
        <p:txBody>
          <a:bodyPr/>
          <a:lstStyle>
            <a:lvl1pPr algn="l">
              <a:defRPr/>
            </a:lvl1pPr>
          </a:lstStyle>
          <a:p>
            <a:fld id="{5A83877D-CFC3-4B5E-BF01-ED9BD442BDAF}" type="datetime1">
              <a:rPr lang="en-US" smtClean="0"/>
              <a:t>2/14/2022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799350" y="6459786"/>
            <a:ext cx="464699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A013F82-EE5E-44EE-A61D-E31C6657F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149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5651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565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995" y="5074920"/>
            <a:ext cx="10111011" cy="822960"/>
          </a:xfrm>
        </p:spPr>
        <p:txBody>
          <a:bodyPr tIns="0" bIns="0" anchor="b">
            <a:noAutofit/>
          </a:bodyPr>
          <a:lstStyle>
            <a:lvl1pPr>
              <a:defRPr sz="3599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88810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199"/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6994" y="5907024"/>
            <a:ext cx="1011063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63D72-1C76-4375-9DEA-20E663C0F1F9}" type="datetime1">
              <a:rPr lang="en-US" smtClean="0"/>
              <a:t>2/14/2022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150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5867C-B3C5-4D07-9A6E-5F7D3E1C5BB9}" type="datetime1">
              <a:rPr lang="en-US" smtClean="0"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065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565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565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2628" y="412302"/>
            <a:ext cx="2628215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7982" y="412302"/>
            <a:ext cx="7732286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73816-B3C9-4F80-8FFC-6E736DB59FE9}" type="datetime1">
              <a:rPr lang="en-US" smtClean="0"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502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565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565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6994" y="286604"/>
            <a:ext cx="10055781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6994" y="1845734"/>
            <a:ext cx="1005578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6995" y="6459786"/>
            <a:ext cx="24716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65F0E0B-0D79-49B7-9D55-497A4FD01B8A}" type="datetime1">
              <a:rPr lang="en-US" smtClean="0"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5225" y="6459786"/>
            <a:ext cx="48215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97880" y="6459786"/>
            <a:ext cx="13116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221" y="1737845"/>
            <a:ext cx="9964364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9340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126" rtl="0" eaLnBrk="1" latinLnBrk="0" hangingPunct="1">
        <a:lnSpc>
          <a:spcPct val="85000"/>
        </a:lnSpc>
        <a:spcBef>
          <a:spcPct val="0"/>
        </a:spcBef>
        <a:buNone/>
        <a:defRPr sz="4799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13" indent="-91413" algn="l" defTabSz="914126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9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3933" indent="-182825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79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758" indent="-182825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583" indent="-182825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408" indent="-182825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099670" indent="-228531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299610" indent="-228531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499550" indent="-228531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699490" indent="-228531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989012" y="2819400"/>
            <a:ext cx="10338924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dirty="0">
                <a:solidFill>
                  <a:srgbClr val="1D3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Benefits &amp; Shortfalls of the Climate Action Council’s Draft Scoping Plan </a:t>
            </a:r>
            <a:br>
              <a:rPr lang="en-US" sz="4400" b="1" dirty="0">
                <a:solidFill>
                  <a:srgbClr val="1D356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4800" b="1" dirty="0">
              <a:solidFill>
                <a:srgbClr val="1D35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141412" y="4724400"/>
            <a:ext cx="10055781" cy="114300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it-IT" b="1" dirty="0">
                <a:solidFill>
                  <a:srgbClr val="1D356A"/>
                </a:solidFill>
                <a:latin typeface="Arial Nova Light" panose="020B0304020202020204" pitchFamily="34" charset="0"/>
              </a:rPr>
              <a:t>Gavin J. Donohue</a:t>
            </a:r>
            <a:br>
              <a:rPr lang="it-IT" dirty="0">
                <a:solidFill>
                  <a:srgbClr val="1D356A"/>
                </a:solidFill>
                <a:latin typeface="Arial Nova Light" panose="020B0304020202020204" pitchFamily="34" charset="0"/>
              </a:rPr>
            </a:br>
            <a:r>
              <a:rPr lang="it-IT" b="1" dirty="0">
                <a:solidFill>
                  <a:srgbClr val="1D356A"/>
                </a:solidFill>
                <a:latin typeface="Arial Nova Light" panose="020B0304020202020204" pitchFamily="34" charset="0"/>
              </a:rPr>
              <a:t>Independent Power Producers of New York</a:t>
            </a:r>
            <a:br>
              <a:rPr lang="it-IT" dirty="0">
                <a:solidFill>
                  <a:srgbClr val="1D356A"/>
                </a:solidFill>
                <a:latin typeface="Arial Nova Light" panose="020B0304020202020204" pitchFamily="34" charset="0"/>
              </a:rPr>
            </a:br>
            <a:r>
              <a:rPr lang="it-IT">
                <a:solidFill>
                  <a:srgbClr val="1D356A"/>
                </a:solidFill>
                <a:latin typeface="Arial Nova Light" panose="020B0304020202020204" pitchFamily="34" charset="0"/>
              </a:rPr>
              <a:t>New Yorkers for affordable energy</a:t>
            </a:r>
            <a:br>
              <a:rPr lang="it-IT">
                <a:solidFill>
                  <a:srgbClr val="1D356A"/>
                </a:solidFill>
                <a:latin typeface="Arial Nova Light" panose="020B0304020202020204" pitchFamily="34" charset="0"/>
              </a:rPr>
            </a:br>
            <a:r>
              <a:rPr lang="it-IT">
                <a:solidFill>
                  <a:srgbClr val="1D356A"/>
                </a:solidFill>
                <a:latin typeface="Arial Nova Light" panose="020B0304020202020204" pitchFamily="34" charset="0"/>
              </a:rPr>
              <a:t>wednesday, February 16, </a:t>
            </a:r>
            <a:r>
              <a:rPr lang="it-IT" dirty="0">
                <a:solidFill>
                  <a:srgbClr val="1D356A"/>
                </a:solidFill>
                <a:latin typeface="Arial Nova Light" panose="020B0304020202020204" pitchFamily="34" charset="0"/>
              </a:rPr>
              <a:t>2022 </a:t>
            </a:r>
            <a:endParaRPr lang="it-IT" b="1" dirty="0">
              <a:solidFill>
                <a:srgbClr val="FF0000"/>
              </a:solidFill>
              <a:latin typeface="Arial Nova Light" panose="020B03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9B6479-67EB-4446-BAC4-517730929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480856A-2F6D-48D3-9788-251346D404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418" y="152400"/>
            <a:ext cx="5530818" cy="2561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FE655EB-5FD9-4324-BD5B-80681C8FDF3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2887" y="1213104"/>
            <a:ext cx="6108960" cy="4710687"/>
          </a:xfrm>
          <a:prstGeom prst="rect">
            <a:avLst/>
          </a:prstGeom>
        </p:spPr>
      </p:pic>
      <p:sp>
        <p:nvSpPr>
          <p:cNvPr id="4" name="Title 2">
            <a:extLst>
              <a:ext uri="{FF2B5EF4-FFF2-40B4-BE49-F238E27FC236}">
                <a16:creationId xmlns:a16="http://schemas.microsoft.com/office/drawing/2014/main" id="{7F2A55CC-8BEB-4F26-9D30-7D0089756C5B}"/>
              </a:ext>
            </a:extLst>
          </p:cNvPr>
          <p:cNvSpPr txBox="1">
            <a:spLocks/>
          </p:cNvSpPr>
          <p:nvPr/>
        </p:nvSpPr>
        <p:spPr>
          <a:xfrm>
            <a:off x="154654" y="399595"/>
            <a:ext cx="11879516" cy="78493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126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799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1D3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Climate Leadership and Community Protection Act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14F60B-157D-48FA-951A-2AD8E1477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B3425D5-B846-454C-AF64-51E3E6AEFA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110" y="6477001"/>
            <a:ext cx="981302" cy="307424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97A64F9-ABF9-4859-8B92-0389E0432988}"/>
              </a:ext>
            </a:extLst>
          </p:cNvPr>
          <p:cNvSpPr txBox="1">
            <a:spLocks/>
          </p:cNvSpPr>
          <p:nvPr/>
        </p:nvSpPr>
        <p:spPr>
          <a:xfrm>
            <a:off x="725172" y="1160336"/>
            <a:ext cx="10484391" cy="4197857"/>
          </a:xfrm>
          <a:prstGeom prst="rect">
            <a:avLst/>
          </a:prstGeom>
        </p:spPr>
        <p:txBody>
          <a:bodyPr>
            <a:noAutofit/>
          </a:bodyPr>
          <a:lstStyle>
            <a:lvl1pPr marL="91413" indent="-91413" algn="l" defTabSz="914126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999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3933" indent="-182825" algn="l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799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758" indent="-182825" algn="l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583" indent="-182825" algn="l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408" indent="-182825" algn="l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670" indent="-228531" algn="l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610" indent="-228531" algn="l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550" indent="-228531" algn="l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490" indent="-228531" algn="l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r>
              <a:rPr lang="en-US" sz="2800" b="1" dirty="0">
                <a:solidFill>
                  <a:srgbClr val="1D3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It Calls For</a:t>
            </a:r>
          </a:p>
          <a:p>
            <a:pPr lvl="1">
              <a:spcAft>
                <a:spcPts val="1200"/>
              </a:spcAft>
              <a:buClr>
                <a:srgbClr val="A3C034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70% of New York’s electricity to come from renewables by 2030</a:t>
            </a:r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100% zero-emitting electricity by 2040</a:t>
            </a:r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9,000 MW of offshore wind by 2035</a:t>
            </a:r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3,000 MW of energy storage by 2030</a:t>
            </a:r>
          </a:p>
          <a:p>
            <a:pPr lvl="3"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sz="2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Governor </a:t>
            </a:r>
            <a:r>
              <a:rPr lang="en-US" sz="2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Hochul</a:t>
            </a:r>
            <a:r>
              <a:rPr lang="en-US" sz="2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proposed 6,000 MW by 2030</a:t>
            </a:r>
            <a:endParaRPr lang="en-US" sz="2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6,000 MW of behind-the-meter solar by 2025 </a:t>
            </a:r>
          </a:p>
          <a:p>
            <a:pPr lvl="3"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Governor </a:t>
            </a:r>
            <a:r>
              <a:rPr lang="en-US" sz="2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Hochul</a:t>
            </a: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increased to 10,000 MW by 2030</a:t>
            </a:r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Economy-wide emissions reduction of 85% from 1990 levels by 2050</a:t>
            </a:r>
          </a:p>
          <a:p>
            <a:pPr marL="201108" lvl="1" indent="0">
              <a:spcAft>
                <a:spcPts val="1200"/>
              </a:spcAft>
              <a:buNone/>
            </a:pPr>
            <a:endParaRPr lang="en-US" sz="2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1A534FE-EC0D-4F79-981E-6ADEE669C778}"/>
              </a:ext>
            </a:extLst>
          </p:cNvPr>
          <p:cNvSpPr txBox="1"/>
          <p:nvPr/>
        </p:nvSpPr>
        <p:spPr>
          <a:xfrm>
            <a:off x="1751012" y="5715000"/>
            <a:ext cx="8470945" cy="400110"/>
          </a:xfrm>
          <a:prstGeom prst="rect">
            <a:avLst/>
          </a:prstGeom>
          <a:solidFill>
            <a:srgbClr val="1D356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 aggressive electric sector decarbonization policy in the nation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4137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FE655EB-5FD9-4324-BD5B-80681C8FDF3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722" y="957595"/>
            <a:ext cx="6108960" cy="4710687"/>
          </a:xfrm>
          <a:prstGeom prst="rect">
            <a:avLst/>
          </a:prstGeom>
        </p:spPr>
      </p:pic>
      <p:sp>
        <p:nvSpPr>
          <p:cNvPr id="4" name="Title 2">
            <a:extLst>
              <a:ext uri="{FF2B5EF4-FFF2-40B4-BE49-F238E27FC236}">
                <a16:creationId xmlns:a16="http://schemas.microsoft.com/office/drawing/2014/main" id="{7F2A55CC-8BEB-4F26-9D30-7D0089756C5B}"/>
              </a:ext>
            </a:extLst>
          </p:cNvPr>
          <p:cNvSpPr txBox="1">
            <a:spLocks/>
          </p:cNvSpPr>
          <p:nvPr/>
        </p:nvSpPr>
        <p:spPr>
          <a:xfrm>
            <a:off x="463295" y="354565"/>
            <a:ext cx="11199813" cy="78493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126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799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1D3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Implementing the CLCPA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14F60B-157D-48FA-951A-2AD8E1477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B3425D5-B846-454C-AF64-51E3E6AEFA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110" y="6477001"/>
            <a:ext cx="981302" cy="307424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97A64F9-ABF9-4859-8B92-0389E0432988}"/>
              </a:ext>
            </a:extLst>
          </p:cNvPr>
          <p:cNvSpPr txBox="1">
            <a:spLocks/>
          </p:cNvSpPr>
          <p:nvPr/>
        </p:nvSpPr>
        <p:spPr>
          <a:xfrm>
            <a:off x="912812" y="990600"/>
            <a:ext cx="10582502" cy="4572000"/>
          </a:xfrm>
          <a:prstGeom prst="rect">
            <a:avLst/>
          </a:prstGeom>
        </p:spPr>
        <p:txBody>
          <a:bodyPr>
            <a:noAutofit/>
          </a:bodyPr>
          <a:lstStyle>
            <a:lvl1pPr marL="91413" indent="-91413" algn="l" defTabSz="914126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999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3933" indent="-182825" algn="l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799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758" indent="-182825" algn="l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583" indent="-182825" algn="l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408" indent="-182825" algn="l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670" indent="-228531" algn="l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610" indent="-228531" algn="l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550" indent="-228531" algn="l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490" indent="-228531" algn="l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400" b="1" dirty="0">
                <a:solidFill>
                  <a:srgbClr val="1D3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Climate Action Council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22-member Council co-chaired by DEC and NYSERDA</a:t>
            </a:r>
          </a:p>
          <a:p>
            <a:pPr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12 members from State agencies, 10 appointees</a:t>
            </a:r>
          </a:p>
          <a:p>
            <a:pPr lvl="1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Only two appointees from traditional energy sector, myself and Donna DeCarolis of National Fuel Gas Distribution Company</a:t>
            </a:r>
          </a:p>
          <a:p>
            <a:pPr lvl="1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Role of Labor groups minimal and not represented on main Council</a:t>
            </a:r>
          </a:p>
          <a:p>
            <a:pPr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Nine </a:t>
            </a:r>
            <a:r>
              <a:rPr lang="en-US" sz="2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Advisory Panels </a:t>
            </a: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provided scoping plan recommendations to the Council</a:t>
            </a:r>
            <a:endParaRPr lang="en-US" sz="2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2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Panels each </a:t>
            </a:r>
            <a:r>
              <a:rPr lang="en-US" sz="2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had 12-20 members</a:t>
            </a:r>
            <a:endParaRPr lang="en-US" sz="2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Aft>
                <a:spcPts val="0"/>
              </a:spcAft>
              <a:buClr>
                <a:srgbClr val="A3C034"/>
              </a:buClr>
              <a:buFont typeface="Wingdings" panose="05000000000000000000" pitchFamily="2" charset="2"/>
              <a:buChar char="v"/>
            </a:pP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Council tasked with preparing draft scoping plan to reduce New York’s GHG emissions </a:t>
            </a:r>
          </a:p>
          <a:p>
            <a:pPr>
              <a:lnSpc>
                <a:spcPct val="100000"/>
              </a:lnSpc>
              <a:spcAft>
                <a:spcPts val="0"/>
              </a:spcAft>
              <a:buClr>
                <a:srgbClr val="A3C034"/>
              </a:buClr>
              <a:buFont typeface="Wingdings" panose="05000000000000000000" pitchFamily="2" charset="2"/>
              <a:buChar char="v"/>
            </a:pP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Opportunities for public input </a:t>
            </a:r>
          </a:p>
          <a:p>
            <a:pPr marL="201108" lvl="1" indent="0">
              <a:spcAft>
                <a:spcPts val="1200"/>
              </a:spcAft>
              <a:buClr>
                <a:srgbClr val="A3C034"/>
              </a:buClr>
              <a:buNone/>
            </a:pPr>
            <a:endParaRPr 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D89F83-8486-404D-9682-E8391384C518}"/>
              </a:ext>
            </a:extLst>
          </p:cNvPr>
          <p:cNvSpPr txBox="1"/>
          <p:nvPr/>
        </p:nvSpPr>
        <p:spPr>
          <a:xfrm>
            <a:off x="3503612" y="5715000"/>
            <a:ext cx="4194686" cy="496996"/>
          </a:xfrm>
          <a:prstGeom prst="rect">
            <a:avLst/>
          </a:prstGeom>
          <a:solidFill>
            <a:srgbClr val="1D356A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  <a:buClr>
                <a:srgbClr val="A3C034"/>
              </a:buClr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information at </a:t>
            </a: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climate.ny.gov</a:t>
            </a:r>
          </a:p>
        </p:txBody>
      </p:sp>
    </p:spTree>
    <p:extLst>
      <p:ext uri="{BB962C8B-B14F-4D97-AF65-F5344CB8AC3E}">
        <p14:creationId xmlns:p14="http://schemas.microsoft.com/office/powerpoint/2010/main" val="1459366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457019-8B3E-4C89-BFA2-C7FD6356742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932" y="1073656"/>
            <a:ext cx="6108960" cy="471068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C4031F5-F4B7-42C8-998E-CCF7F48E8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4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461542-12A3-44F0-9AA2-E672667CB985}"/>
              </a:ext>
            </a:extLst>
          </p:cNvPr>
          <p:cNvSpPr txBox="1"/>
          <p:nvPr/>
        </p:nvSpPr>
        <p:spPr>
          <a:xfrm>
            <a:off x="684212" y="1143000"/>
            <a:ext cx="11163300" cy="4616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A3C034"/>
              </a:buClr>
            </a:pPr>
            <a:r>
              <a:rPr lang="en-US" sz="2400" b="1" i="0" dirty="0">
                <a:solidFill>
                  <a:srgbClr val="1D356A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Recommendations</a:t>
            </a:r>
          </a:p>
          <a:p>
            <a:pPr marL="342900" indent="-342900">
              <a:lnSpc>
                <a:spcPct val="150000"/>
              </a:lnSpc>
              <a:buClr>
                <a:srgbClr val="A3C034"/>
              </a:buClr>
              <a:buFont typeface="Wingdings" panose="05000000000000000000" pitchFamily="2" charset="2"/>
              <a:buChar char="v"/>
            </a:pP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Moratoriums on new gas infrastructure (NOT a Council-wide recommendation)</a:t>
            </a:r>
            <a:endParaRPr lang="en-US" sz="2200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rgbClr val="A3C034"/>
              </a:buClr>
              <a:buFont typeface="Wingdings" panose="05000000000000000000" pitchFamily="2" charset="2"/>
              <a:buChar char="v"/>
            </a:pPr>
            <a:r>
              <a:rPr lang="en-US" sz="2200" b="0" i="0" dirty="0">
                <a:solidFill>
                  <a:srgbClr val="11111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No new natural gas service to existing buildings</a:t>
            </a:r>
          </a:p>
          <a:p>
            <a:pPr marL="285750" indent="-285750">
              <a:lnSpc>
                <a:spcPct val="150000"/>
              </a:lnSpc>
              <a:buClr>
                <a:srgbClr val="A3C034"/>
              </a:buClr>
              <a:buFont typeface="Wingdings" panose="05000000000000000000" pitchFamily="2" charset="2"/>
              <a:buChar char="v"/>
            </a:pPr>
            <a:r>
              <a:rPr lang="en-US" sz="2200" b="0" i="0" dirty="0">
                <a:solidFill>
                  <a:srgbClr val="11111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Prohibit propane, natural gas and oil equipment in new homes in 2024</a:t>
            </a:r>
          </a:p>
          <a:p>
            <a:pPr marL="285750" indent="-285750">
              <a:lnSpc>
                <a:spcPct val="150000"/>
              </a:lnSpc>
              <a:buClr>
                <a:srgbClr val="A3C034"/>
              </a:buClr>
              <a:buFont typeface="Wingdings" panose="05000000000000000000" pitchFamily="2" charset="2"/>
              <a:buChar char="v"/>
            </a:pPr>
            <a:r>
              <a:rPr lang="en-US" sz="2200" dirty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Prohibit traditional heating systems in existing homes in 2030</a:t>
            </a:r>
          </a:p>
          <a:p>
            <a:pPr marL="285750" indent="-285750">
              <a:lnSpc>
                <a:spcPct val="150000"/>
              </a:lnSpc>
              <a:buClr>
                <a:srgbClr val="A3C034"/>
              </a:buClr>
              <a:buFont typeface="Wingdings" panose="05000000000000000000" pitchFamily="2" charset="2"/>
              <a:buChar char="v"/>
            </a:pPr>
            <a:r>
              <a:rPr lang="en-US" sz="2200" dirty="0">
                <a:solidFill>
                  <a:srgbClr val="11111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Ban use of natural gas appliances (dryers, stoves, etc.) in homes in 2030</a:t>
            </a:r>
          </a:p>
          <a:p>
            <a:pPr marL="285750" indent="-285750">
              <a:lnSpc>
                <a:spcPct val="150000"/>
              </a:lnSpc>
              <a:buClr>
                <a:srgbClr val="A3C034"/>
              </a:buClr>
              <a:buFont typeface="Wingdings" panose="05000000000000000000" pitchFamily="2" charset="2"/>
              <a:buChar char="v"/>
            </a:pPr>
            <a:r>
              <a:rPr lang="en-US" sz="2200" dirty="0">
                <a:solidFill>
                  <a:srgbClr val="11111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No gasoline vehicles sold in New York in 2035</a:t>
            </a:r>
          </a:p>
          <a:p>
            <a:pPr marL="285750" indent="-285750">
              <a:lnSpc>
                <a:spcPct val="150000"/>
              </a:lnSpc>
              <a:buClr>
                <a:srgbClr val="A3C034"/>
              </a:buClr>
              <a:buFont typeface="Wingdings" panose="05000000000000000000" pitchFamily="2" charset="2"/>
              <a:buChar char="v"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Clr>
                <a:srgbClr val="A3C034"/>
              </a:buClr>
              <a:buAutoNum type="arabicPeriod"/>
            </a:pP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15AB467-6C6D-499B-A326-62A5F585D422}"/>
              </a:ext>
            </a:extLst>
          </p:cNvPr>
          <p:cNvSpPr txBox="1">
            <a:spLocks/>
          </p:cNvSpPr>
          <p:nvPr/>
        </p:nvSpPr>
        <p:spPr>
          <a:xfrm>
            <a:off x="455612" y="412500"/>
            <a:ext cx="10055781" cy="70399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126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799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1D3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What’s in the Plan?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8CACB5-A63D-4F43-81BD-B390B56C9508}"/>
              </a:ext>
            </a:extLst>
          </p:cNvPr>
          <p:cNvSpPr txBox="1"/>
          <p:nvPr/>
        </p:nvSpPr>
        <p:spPr>
          <a:xfrm>
            <a:off x="150812" y="5562600"/>
            <a:ext cx="11777583" cy="400110"/>
          </a:xfrm>
          <a:prstGeom prst="rect">
            <a:avLst/>
          </a:prstGeom>
          <a:solidFill>
            <a:srgbClr val="1D356A"/>
          </a:solidFill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Consumer cost associated with some of these recommendations total $25,000-$50,000 per household</a:t>
            </a:r>
          </a:p>
        </p:txBody>
      </p:sp>
    </p:spTree>
    <p:extLst>
      <p:ext uri="{BB962C8B-B14F-4D97-AF65-F5344CB8AC3E}">
        <p14:creationId xmlns:p14="http://schemas.microsoft.com/office/powerpoint/2010/main" val="195069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795425F-253C-4F04-885C-982B1394A42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932" y="1073656"/>
            <a:ext cx="6108960" cy="471068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899C12C-3AAC-4800-85BB-D520A42AC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5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BA6D382-B3C2-49A3-875F-CE422E466417}"/>
              </a:ext>
            </a:extLst>
          </p:cNvPr>
          <p:cNvSpPr txBox="1">
            <a:spLocks/>
          </p:cNvSpPr>
          <p:nvPr/>
        </p:nvSpPr>
        <p:spPr>
          <a:xfrm>
            <a:off x="379412" y="19050"/>
            <a:ext cx="6108960" cy="89916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914126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799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1D3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Draft Scoping Plan Challenges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3F086E-C659-46F1-8008-F522B07356E5}"/>
              </a:ext>
            </a:extLst>
          </p:cNvPr>
          <p:cNvSpPr txBox="1"/>
          <p:nvPr/>
        </p:nvSpPr>
        <p:spPr>
          <a:xfrm>
            <a:off x="531812" y="1219200"/>
            <a:ext cx="11430001" cy="4092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A3C034"/>
              </a:buClr>
            </a:pPr>
            <a:r>
              <a:rPr lang="en-US" sz="2400" b="1" dirty="0">
                <a:solidFill>
                  <a:srgbClr val="1D356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Gaps in the Plan</a:t>
            </a:r>
          </a:p>
          <a:p>
            <a:pPr marL="285750" indent="-285750">
              <a:lnSpc>
                <a:spcPct val="150000"/>
              </a:lnSpc>
              <a:buClr>
                <a:srgbClr val="A3C034"/>
              </a:buClr>
              <a:buFont typeface="Wingdings" panose="05000000000000000000" pitchFamily="2" charset="2"/>
              <a:buChar char="v"/>
            </a:pPr>
            <a:r>
              <a:rPr lang="en-US" sz="2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Gas and oil resources currently make up more than two-thirds of the energy downstate and one-third statewide overall</a:t>
            </a:r>
          </a:p>
          <a:p>
            <a:pPr marL="285750" indent="-285750">
              <a:lnSpc>
                <a:spcPct val="150000"/>
              </a:lnSpc>
              <a:buClr>
                <a:srgbClr val="A3C034"/>
              </a:buClr>
              <a:buFont typeface="Wingdings" panose="05000000000000000000" pitchFamily="2" charset="2"/>
              <a:buChar char="v"/>
            </a:pP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York’s grid operator (NYISO) says quick-start power options are essential</a:t>
            </a:r>
          </a:p>
          <a:p>
            <a:pPr marL="285750" indent="-285750">
              <a:lnSpc>
                <a:spcPct val="150000"/>
              </a:lnSpc>
              <a:buClr>
                <a:srgbClr val="A3C034"/>
              </a:buClr>
              <a:buFont typeface="Wingdings" panose="05000000000000000000" pitchFamily="2" charset="2"/>
              <a:buChar char="v"/>
            </a:pP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State power reserves are thin (no wiggle room for very hot/cold days or broken units)</a:t>
            </a:r>
          </a:p>
          <a:p>
            <a:pPr marL="742950" lvl="1" indent="-285750">
              <a:lnSpc>
                <a:spcPct val="150000"/>
              </a:lnSpc>
              <a:buClr>
                <a:srgbClr val="A3C034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NYSERDA says electrification and electric vehicles increases electric demand 65 to 80%</a:t>
            </a:r>
          </a:p>
          <a:p>
            <a:pPr marL="285750" indent="-285750">
              <a:lnSpc>
                <a:spcPct val="150000"/>
              </a:lnSpc>
              <a:buClr>
                <a:srgbClr val="A3C034"/>
              </a:buClr>
              <a:buFont typeface="Wingdings" panose="05000000000000000000" pitchFamily="2" charset="2"/>
              <a:buChar char="v"/>
            </a:pP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consensus on what qualifies as </a:t>
            </a:r>
            <a:r>
              <a:rPr lang="en-US" sz="220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Zero-Emission Dispatchable Technologies for 2030 and beyond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218A74-C25A-4508-9E8C-3FED05827AAE}"/>
              </a:ext>
            </a:extLst>
          </p:cNvPr>
          <p:cNvSpPr txBox="1"/>
          <p:nvPr/>
        </p:nvSpPr>
        <p:spPr>
          <a:xfrm>
            <a:off x="1482856" y="5773676"/>
            <a:ext cx="9837693" cy="430887"/>
          </a:xfrm>
          <a:prstGeom prst="rect">
            <a:avLst/>
          </a:prstGeom>
          <a:solidFill>
            <a:srgbClr val="1D356A"/>
          </a:solidFill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Weather-dependent renewables require back-up options to keep the lights on</a:t>
            </a:r>
          </a:p>
        </p:txBody>
      </p:sp>
    </p:spTree>
    <p:extLst>
      <p:ext uri="{BB962C8B-B14F-4D97-AF65-F5344CB8AC3E}">
        <p14:creationId xmlns:p14="http://schemas.microsoft.com/office/powerpoint/2010/main" val="3262833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B931832-86A2-4ED5-B383-353CE5479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6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9DDEDC-8C0E-40BD-8350-50B0C416836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932" y="1073656"/>
            <a:ext cx="6108960" cy="4710687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45096AA-12E8-4BFD-8F99-04F2C5116719}"/>
              </a:ext>
            </a:extLst>
          </p:cNvPr>
          <p:cNvSpPr txBox="1">
            <a:spLocks/>
          </p:cNvSpPr>
          <p:nvPr/>
        </p:nvSpPr>
        <p:spPr>
          <a:xfrm>
            <a:off x="379412" y="76200"/>
            <a:ext cx="8686800" cy="89916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914126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799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1D3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Draft Scoping Plan Challenges continued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E8BAF9-1CC1-4FE6-B111-38687FAB3942}"/>
              </a:ext>
            </a:extLst>
          </p:cNvPr>
          <p:cNvSpPr txBox="1"/>
          <p:nvPr/>
        </p:nvSpPr>
        <p:spPr>
          <a:xfrm>
            <a:off x="531812" y="1143000"/>
            <a:ext cx="11353800" cy="5380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A3C034"/>
              </a:buClr>
            </a:pPr>
            <a:r>
              <a:rPr lang="en-US" sz="2400" b="1" dirty="0">
                <a:solidFill>
                  <a:srgbClr val="1D3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&amp; Agriculture</a:t>
            </a:r>
          </a:p>
          <a:p>
            <a:pPr marL="285750" indent="-285750">
              <a:buClr>
                <a:srgbClr val="A3C034"/>
              </a:buClr>
              <a:buFont typeface="Wingdings" panose="05000000000000000000" pitchFamily="2" charset="2"/>
              <a:buChar char="v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Increased electrification results in electric consumption </a:t>
            </a:r>
            <a:r>
              <a:rPr lang="en-US" sz="22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doubling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by 2050</a:t>
            </a:r>
          </a:p>
          <a:p>
            <a:pPr marL="742950" lvl="1" indent="-285750">
              <a:buClr>
                <a:srgbClr val="A3C034"/>
              </a:buClr>
              <a:buFont typeface="Wingdings" panose="05000000000000000000" pitchFamily="2" charset="2"/>
              <a:buChar char="v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Approximately 1 to 2 million homes will need to be electrified with heat pumps by 2030</a:t>
            </a:r>
          </a:p>
          <a:p>
            <a:pPr lvl="2">
              <a:buClr>
                <a:srgbClr val="A3C034"/>
              </a:buClr>
            </a:pP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A3C034"/>
              </a:buClr>
              <a:buFont typeface="Wingdings" panose="05000000000000000000" pitchFamily="2" charset="2"/>
              <a:buChar char="v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Approximately 3 million zero-emission vehicles will need to be sold by 2030</a:t>
            </a:r>
          </a:p>
          <a:p>
            <a:pPr>
              <a:buClr>
                <a:srgbClr val="A3C034"/>
              </a:buClr>
            </a:pP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A3C034"/>
              </a:buClr>
              <a:buFont typeface="Wingdings" panose="05000000000000000000" pitchFamily="2" charset="2"/>
              <a:buChar char="v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Necessary to create emission-reducing or eliminating technologies like carbon capture, hydrogen fuel cells, offshore wind and battery storage</a:t>
            </a:r>
          </a:p>
          <a:p>
            <a:pPr>
              <a:buClr>
                <a:srgbClr val="A3C034"/>
              </a:buClr>
            </a:pP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A3C034"/>
              </a:buClr>
              <a:buFont typeface="Wingdings" panose="05000000000000000000" pitchFamily="2" charset="2"/>
              <a:buChar char="v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Redefining/retraining state labor force </a:t>
            </a:r>
          </a:p>
          <a:p>
            <a:pPr marL="285750" indent="-285750">
              <a:lnSpc>
                <a:spcPct val="150000"/>
              </a:lnSpc>
              <a:buClr>
                <a:srgbClr val="A3C034"/>
              </a:buClr>
              <a:buFont typeface="Wingdings" panose="05000000000000000000" pitchFamily="2" charset="2"/>
              <a:buChar char="v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Diversion of organic waste from landfills </a:t>
            </a:r>
          </a:p>
          <a:p>
            <a:pPr marL="285750" indent="-285750">
              <a:lnSpc>
                <a:spcPct val="150000"/>
              </a:lnSpc>
              <a:buClr>
                <a:srgbClr val="A3C034"/>
              </a:buClr>
              <a:buFont typeface="Wingdings" panose="05000000000000000000" pitchFamily="2" charset="2"/>
              <a:buChar char="v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Management of manure and animal feeding practices</a:t>
            </a:r>
          </a:p>
          <a:p>
            <a:pPr>
              <a:buClr>
                <a:srgbClr val="A3C034"/>
              </a:buClr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A3C034"/>
              </a:buClr>
              <a:buFont typeface="Wingdings" panose="05000000000000000000" pitchFamily="2" charset="2"/>
              <a:buChar char="v"/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A3C034"/>
              </a:buClr>
            </a:pP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  <a:buClr>
                <a:srgbClr val="A3C034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D1DC4F-3FC0-4FCF-93AD-1903006F350F}"/>
              </a:ext>
            </a:extLst>
          </p:cNvPr>
          <p:cNvSpPr txBox="1"/>
          <p:nvPr/>
        </p:nvSpPr>
        <p:spPr>
          <a:xfrm>
            <a:off x="2055812" y="5638800"/>
            <a:ext cx="7949612" cy="400110"/>
          </a:xfrm>
          <a:prstGeom prst="rect">
            <a:avLst/>
          </a:prstGeom>
          <a:solidFill>
            <a:srgbClr val="1D356A"/>
          </a:solidFill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 and appliance mandates limit consumer choice and drive-up cost</a:t>
            </a:r>
          </a:p>
        </p:txBody>
      </p:sp>
    </p:spTree>
    <p:extLst>
      <p:ext uri="{BB962C8B-B14F-4D97-AF65-F5344CB8AC3E}">
        <p14:creationId xmlns:p14="http://schemas.microsoft.com/office/powerpoint/2010/main" val="1851749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457019-8B3E-4C89-BFA2-C7FD6356742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932" y="1073656"/>
            <a:ext cx="6108960" cy="471068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C4031F5-F4B7-42C8-998E-CCF7F48E8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7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461542-12A3-44F0-9AA2-E672667CB985}"/>
              </a:ext>
            </a:extLst>
          </p:cNvPr>
          <p:cNvSpPr txBox="1"/>
          <p:nvPr/>
        </p:nvSpPr>
        <p:spPr>
          <a:xfrm>
            <a:off x="912812" y="1600200"/>
            <a:ext cx="11163300" cy="3139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A3C034"/>
              </a:buClr>
              <a:buFont typeface="Wingdings" panose="05000000000000000000" pitchFamily="2" charset="2"/>
              <a:buChar char="v"/>
            </a:pP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 recommendatio</a:t>
            </a:r>
            <a:r>
              <a:rPr lang="en-US" sz="2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 to ban wood burning</a:t>
            </a:r>
            <a:endParaRPr lang="en-US" sz="2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rgbClr val="A3C034"/>
              </a:buClr>
              <a:buFont typeface="Wingdings" panose="05000000000000000000" pitchFamily="2" charset="2"/>
              <a:buChar char="v"/>
            </a:pP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Acknowledges need for nuclear facilities through 2029</a:t>
            </a:r>
          </a:p>
          <a:p>
            <a:pPr marL="285750" indent="-285750">
              <a:lnSpc>
                <a:spcPct val="150000"/>
              </a:lnSpc>
              <a:buClr>
                <a:srgbClr val="A3C034"/>
              </a:buClr>
              <a:buFont typeface="Wingdings" panose="05000000000000000000" pitchFamily="2" charset="2"/>
              <a:buChar char="v"/>
            </a:pP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Low-carbon fuels such as bioenergy or green hydrogen have a role</a:t>
            </a:r>
          </a:p>
          <a:p>
            <a:pPr marL="285750" indent="-285750">
              <a:lnSpc>
                <a:spcPct val="150000"/>
              </a:lnSpc>
              <a:buClr>
                <a:srgbClr val="A3C034"/>
              </a:buClr>
              <a:buFont typeface="Wingdings" panose="05000000000000000000" pitchFamily="2" charset="2"/>
              <a:buChar char="v"/>
            </a:pPr>
            <a:r>
              <a:rPr lang="en-US" sz="2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Investments in development of zero emitting resources</a:t>
            </a:r>
          </a:p>
          <a:p>
            <a:pPr marL="285750" indent="-285750">
              <a:lnSpc>
                <a:spcPct val="150000"/>
              </a:lnSpc>
              <a:buClr>
                <a:srgbClr val="A3C034"/>
              </a:buClr>
              <a:buFont typeface="Wingdings" panose="05000000000000000000" pitchFamily="2" charset="2"/>
              <a:buChar char="v"/>
            </a:pP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Includes </a:t>
            </a:r>
            <a:r>
              <a:rPr lang="en-US" sz="2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arbon </a:t>
            </a:r>
            <a:r>
              <a:rPr lang="en-US" sz="2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ricing as an option</a:t>
            </a:r>
            <a:endParaRPr lang="en-US" sz="2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7000"/>
              </a:lnSpc>
              <a:buClr>
                <a:srgbClr val="A3C034"/>
              </a:buClr>
              <a:buAutoNum type="arabicPeriod"/>
            </a:pP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15AB467-6C6D-499B-A326-62A5F585D422}"/>
              </a:ext>
            </a:extLst>
          </p:cNvPr>
          <p:cNvSpPr txBox="1">
            <a:spLocks/>
          </p:cNvSpPr>
          <p:nvPr/>
        </p:nvSpPr>
        <p:spPr>
          <a:xfrm>
            <a:off x="455612" y="533400"/>
            <a:ext cx="10055781" cy="70399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126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799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1D3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Draft Scoping Plan Positives</a:t>
            </a:r>
          </a:p>
        </p:txBody>
      </p:sp>
    </p:spTree>
    <p:extLst>
      <p:ext uri="{BB962C8B-B14F-4D97-AF65-F5344CB8AC3E}">
        <p14:creationId xmlns:p14="http://schemas.microsoft.com/office/powerpoint/2010/main" val="1969026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795425F-253C-4F04-885C-982B1394A42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932" y="981323"/>
            <a:ext cx="6108960" cy="471068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899C12C-3AAC-4800-85BB-D520A42AC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8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BA6D382-B3C2-49A3-875F-CE422E466417}"/>
              </a:ext>
            </a:extLst>
          </p:cNvPr>
          <p:cNvSpPr txBox="1">
            <a:spLocks/>
          </p:cNvSpPr>
          <p:nvPr/>
        </p:nvSpPr>
        <p:spPr>
          <a:xfrm>
            <a:off x="379412" y="174495"/>
            <a:ext cx="6108960" cy="89916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914126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799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1D3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Draft Scoping Plan Negatives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3F086E-C659-46F1-8008-F522B07356E5}"/>
              </a:ext>
            </a:extLst>
          </p:cNvPr>
          <p:cNvSpPr txBox="1"/>
          <p:nvPr/>
        </p:nvSpPr>
        <p:spPr>
          <a:xfrm>
            <a:off x="608012" y="1295400"/>
            <a:ext cx="11201400" cy="4184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A3C034"/>
              </a:buClr>
            </a:pPr>
            <a:r>
              <a:rPr lang="en-US" sz="2400" b="1" dirty="0">
                <a:solidFill>
                  <a:srgbClr val="1D356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much will this cost?</a:t>
            </a:r>
          </a:p>
          <a:p>
            <a:pPr marL="285750" indent="-285750">
              <a:lnSpc>
                <a:spcPct val="150000"/>
              </a:lnSpc>
              <a:buClr>
                <a:srgbClr val="A3C034"/>
              </a:buClr>
              <a:buFont typeface="Wingdings" panose="05000000000000000000" pitchFamily="2" charset="2"/>
              <a:buChar char="v"/>
            </a:pPr>
            <a:r>
              <a:rPr lang="en-US" sz="2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 comprehensive cost analysis on 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to pay for any of the recommendations:</a:t>
            </a:r>
          </a:p>
          <a:p>
            <a:pPr marL="800100" lvl="1" indent="-342900">
              <a:lnSpc>
                <a:spcPct val="150000"/>
              </a:lnSpc>
              <a:buClr>
                <a:srgbClr val="A3C034"/>
              </a:buClr>
              <a:buFont typeface="Wingdings" panose="05000000000000000000" pitchFamily="2" charset="2"/>
              <a:buChar char="v"/>
            </a:pP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Geothermal/heat pumps</a:t>
            </a:r>
          </a:p>
          <a:p>
            <a:pPr marL="800100" lvl="1" indent="-342900">
              <a:lnSpc>
                <a:spcPct val="150000"/>
              </a:lnSpc>
              <a:buClr>
                <a:srgbClr val="A3C034"/>
              </a:buClr>
              <a:buFont typeface="Wingdings" panose="05000000000000000000" pitchFamily="2" charset="2"/>
              <a:buChar char="v"/>
            </a:pPr>
            <a:r>
              <a:rPr lang="en-US" sz="2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Electric vehicles</a:t>
            </a:r>
          </a:p>
          <a:p>
            <a:pPr marL="800100" lvl="1" indent="-342900">
              <a:lnSpc>
                <a:spcPct val="150000"/>
              </a:lnSpc>
              <a:buClr>
                <a:srgbClr val="A3C034"/>
              </a:buClr>
              <a:buFont typeface="Wingdings" panose="05000000000000000000" pitchFamily="2" charset="2"/>
              <a:buChar char="v"/>
            </a:pPr>
            <a:r>
              <a:rPr lang="en-US" sz="2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Home appliances</a:t>
            </a:r>
          </a:p>
          <a:p>
            <a:pPr marL="800100" lvl="1" indent="-342900">
              <a:lnSpc>
                <a:spcPct val="150000"/>
              </a:lnSpc>
              <a:buClr>
                <a:srgbClr val="A3C034"/>
              </a:buClr>
              <a:buFont typeface="Wingdings" panose="05000000000000000000" pitchFamily="2" charset="2"/>
              <a:buChar char="v"/>
            </a:pPr>
            <a:r>
              <a:rPr lang="en-US" sz="2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Grid electrification</a:t>
            </a:r>
          </a:p>
          <a:p>
            <a:pPr marL="800100" lvl="1" indent="-342900">
              <a:lnSpc>
                <a:spcPct val="150000"/>
              </a:lnSpc>
              <a:buClr>
                <a:srgbClr val="A3C034"/>
              </a:buClr>
              <a:buFont typeface="Wingdings" panose="05000000000000000000" pitchFamily="2" charset="2"/>
              <a:buChar char="v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Expansion transmission, renewables and energy storage</a:t>
            </a:r>
          </a:p>
          <a:p>
            <a:pPr marL="742950" lvl="1" indent="-285750">
              <a:lnSpc>
                <a:spcPct val="150000"/>
              </a:lnSpc>
              <a:buClr>
                <a:srgbClr val="A3C034"/>
              </a:buClr>
              <a:buFont typeface="Arial" panose="020B0604020202020204" pitchFamily="34" charset="0"/>
              <a:buChar char="•"/>
            </a:pPr>
            <a:endParaRPr lang="en-US" sz="2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6F255C-9487-426F-869B-DC7610DE967F}"/>
              </a:ext>
            </a:extLst>
          </p:cNvPr>
          <p:cNvSpPr txBox="1"/>
          <p:nvPr/>
        </p:nvSpPr>
        <p:spPr>
          <a:xfrm>
            <a:off x="379412" y="5562600"/>
            <a:ext cx="11402480" cy="400110"/>
          </a:xfrm>
          <a:prstGeom prst="rect">
            <a:avLst/>
          </a:prstGeom>
          <a:solidFill>
            <a:srgbClr val="1D356A"/>
          </a:solidFill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Electrifying everything requires an electric system build-out of </a:t>
            </a:r>
            <a:r>
              <a:rPr lang="en-US" sz="2000" i="1" u="sng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 to 4.5 times 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current energy grid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09946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FE655EB-5FD9-4324-BD5B-80681C8FDF3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932" y="1073656"/>
            <a:ext cx="6108960" cy="4710687"/>
          </a:xfrm>
          <a:prstGeom prst="rect">
            <a:avLst/>
          </a:prstGeom>
        </p:spPr>
      </p:pic>
      <p:sp>
        <p:nvSpPr>
          <p:cNvPr id="4" name="Title 2">
            <a:extLst>
              <a:ext uri="{FF2B5EF4-FFF2-40B4-BE49-F238E27FC236}">
                <a16:creationId xmlns:a16="http://schemas.microsoft.com/office/drawing/2014/main" id="{7F2A55CC-8BEB-4F26-9D30-7D0089756C5B}"/>
              </a:ext>
            </a:extLst>
          </p:cNvPr>
          <p:cNvSpPr txBox="1">
            <a:spLocks/>
          </p:cNvSpPr>
          <p:nvPr/>
        </p:nvSpPr>
        <p:spPr>
          <a:xfrm>
            <a:off x="150812" y="245177"/>
            <a:ext cx="10715058" cy="60814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126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799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1D3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CAC Recommendations: Next Steps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14F60B-157D-48FA-951A-2AD8E1477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B3425D5-B846-454C-AF64-51E3E6AEFA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110" y="6477001"/>
            <a:ext cx="981302" cy="307424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97A64F9-ABF9-4859-8B92-0389E0432988}"/>
              </a:ext>
            </a:extLst>
          </p:cNvPr>
          <p:cNvSpPr txBox="1">
            <a:spLocks/>
          </p:cNvSpPr>
          <p:nvPr/>
        </p:nvSpPr>
        <p:spPr>
          <a:xfrm>
            <a:off x="303212" y="914400"/>
            <a:ext cx="11506200" cy="4724400"/>
          </a:xfrm>
          <a:prstGeom prst="rect">
            <a:avLst/>
          </a:prstGeom>
        </p:spPr>
        <p:txBody>
          <a:bodyPr>
            <a:noAutofit/>
          </a:bodyPr>
          <a:lstStyle>
            <a:lvl1pPr marL="91413" indent="-91413" algn="l" defTabSz="914126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999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3933" indent="-182825" algn="l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799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758" indent="-182825" algn="l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583" indent="-182825" algn="l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408" indent="-182825" algn="l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670" indent="-228531" algn="l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610" indent="-228531" algn="l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550" indent="-228531" algn="l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490" indent="-228531" algn="l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91412">
              <a:spcAft>
                <a:spcPts val="1200"/>
              </a:spcAft>
              <a:buClr>
                <a:srgbClr val="A3C034"/>
              </a:buClr>
              <a:buNone/>
            </a:pPr>
            <a:r>
              <a:rPr lang="en-US" sz="2600" b="1" dirty="0">
                <a:solidFill>
                  <a:srgbClr val="1D3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 Input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120-day p</a:t>
            </a:r>
            <a:r>
              <a:rPr lang="en-US" sz="2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ublic input process</a:t>
            </a:r>
          </a:p>
          <a:p>
            <a:pPr marL="457200" marR="0" lvl="1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800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925775" lvl="2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2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January 1, 2022 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through Spring 2022</a:t>
            </a:r>
          </a:p>
          <a:p>
            <a:pPr marL="640025" lvl="2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800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Seven</a:t>
            </a:r>
            <a:r>
              <a:rPr lang="en-US" sz="2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public hearings about 2-3 hours each</a:t>
            </a:r>
          </a:p>
          <a:p>
            <a:pPr marL="457200" marR="0" lvl="1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800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200150" marR="0" lvl="2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Six</a:t>
            </a:r>
            <a:r>
              <a:rPr lang="en-US" sz="2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in-person hearings geographically balanced across the State</a:t>
            </a:r>
          </a:p>
          <a:p>
            <a:pPr marL="1200150" marR="0" lvl="2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One</a:t>
            </a:r>
            <a:r>
              <a:rPr lang="en-US" sz="2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virtual hearing</a:t>
            </a:r>
          </a:p>
          <a:p>
            <a:pPr marL="1200150" marR="0" lvl="2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All plans contingent on COVID-19</a:t>
            </a:r>
            <a:endParaRPr lang="en-US" sz="2200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spcAft>
                <a:spcPts val="1200"/>
              </a:spcAft>
              <a:buClr>
                <a:srgbClr val="A3C034"/>
              </a:buClr>
              <a:buNone/>
            </a:pPr>
            <a:r>
              <a:rPr lang="en-US" sz="2200" b="1" dirty="0">
                <a:solidFill>
                  <a:srgbClr val="1D3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Legislative Considerations</a:t>
            </a:r>
            <a:endParaRPr lang="en-US" sz="2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spcAft>
                <a:spcPts val="1200"/>
              </a:spcAft>
              <a:buClr>
                <a:srgbClr val="A3C034"/>
              </a:buClr>
              <a:buFont typeface="Wingdings" panose="05000000000000000000" pitchFamily="2" charset="2"/>
              <a:buChar char="v"/>
            </a:pP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Engagement of Senate Members key </a:t>
            </a:r>
          </a:p>
          <a:p>
            <a:pPr lvl="3">
              <a:spcAft>
                <a:spcPts val="1200"/>
              </a:spcAft>
              <a:buClr>
                <a:srgbClr val="A3C034"/>
              </a:buClr>
              <a:buFont typeface="Wingdings" panose="05000000000000000000" pitchFamily="2" charset="2"/>
              <a:buChar char="v"/>
            </a:pP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Elected officials must articulate impacts to businesses and residents in their districts</a:t>
            </a:r>
          </a:p>
          <a:p>
            <a:pPr marL="383933" lvl="2" indent="0">
              <a:spcAft>
                <a:spcPts val="1200"/>
              </a:spcAft>
              <a:buClr>
                <a:srgbClr val="A3C034"/>
              </a:buClr>
              <a:buNone/>
            </a:pPr>
            <a:endParaRPr lang="en-US" sz="2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spcAft>
                <a:spcPts val="1200"/>
              </a:spcAft>
              <a:buClr>
                <a:srgbClr val="A3C034"/>
              </a:buClr>
              <a:buFont typeface="Wingdings" panose="05000000000000000000" pitchFamily="2" charset="2"/>
              <a:buChar char="v"/>
            </a:pPr>
            <a:endParaRPr 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043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endParaRPr lang="en-US" sz="2000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B188F6-CDF8-4AE0-BEF5-764099E03014}"/>
              </a:ext>
            </a:extLst>
          </p:cNvPr>
          <p:cNvSpPr txBox="1"/>
          <p:nvPr/>
        </p:nvSpPr>
        <p:spPr>
          <a:xfrm>
            <a:off x="1903412" y="5791200"/>
            <a:ext cx="8384218" cy="400110"/>
          </a:xfrm>
          <a:prstGeom prst="rect">
            <a:avLst/>
          </a:prstGeom>
          <a:solidFill>
            <a:srgbClr val="1D356A"/>
          </a:solidFill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Meetings, materials, and Draft Scoping Plan available at</a:t>
            </a:r>
            <a:r>
              <a:rPr lang="en-US" sz="2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climate.ny.gov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56995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Retrospect">
  <a:themeElements>
    <a:clrScheme name="Custom 4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A3C034"/>
      </a:accent1>
      <a:accent2>
        <a:srgbClr val="1D356A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true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1564227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Take your audience through a digital tunnel where they'll  burst through to the other side and see the information you want to present. Show them lists, charts, tables, SmartArt,  and pictures using a variety of layouts in widescreen (16X9) format. This design works well for subjects on science and technology, computers, communication, and more.   
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2012-05-11T02:04:00+00:00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2029-01-01T08:00:00+00:00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TP102895246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835483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REDMOND\v-vaddu</DisplayName>
        <AccountId>2567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15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0E41224-0370-4595-877C-23316CD80004}">
  <ds:schemaRefs>
    <ds:schemaRef ds:uri="http://purl.org/dc/elements/1.1/"/>
    <ds:schemaRef ds:uri="http://www.w3.org/XML/1998/namespace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4873beb7-5857-4685-be1f-d57550cc96cc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22CCB507-0646-4A50-A4F7-7F385079D5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4228E6B-D70C-44BB-A81F-A245495F612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15281</TotalTime>
  <Words>689</Words>
  <Application>Microsoft Office PowerPoint</Application>
  <PresentationFormat>Custom</PresentationFormat>
  <Paragraphs>97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Arial Nova Light</vt:lpstr>
      <vt:lpstr>Calibri</vt:lpstr>
      <vt:lpstr>Calibri Light</vt:lpstr>
      <vt:lpstr>Corbel</vt:lpstr>
      <vt:lpstr>Wingdings</vt:lpstr>
      <vt:lpstr>Retrospect</vt:lpstr>
      <vt:lpstr>Benefits &amp; Shortfalls of the Climate Action Council’s Draft Scoping Plan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Joe Shahen</dc:creator>
  <cp:lastModifiedBy>Michelle Hook</cp:lastModifiedBy>
  <cp:revision>334</cp:revision>
  <cp:lastPrinted>2022-02-07T15:40:27Z</cp:lastPrinted>
  <dcterms:created xsi:type="dcterms:W3CDTF">2017-09-22T14:21:31Z</dcterms:created>
  <dcterms:modified xsi:type="dcterms:W3CDTF">2022-02-14T19:37:51Z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