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61" r:id="rId2"/>
    <p:sldId id="262" r:id="rId3"/>
    <p:sldId id="263" r:id="rId4"/>
    <p:sldId id="264" r:id="rId5"/>
    <p:sldId id="266" r:id="rId6"/>
    <p:sldId id="268" r:id="rId7"/>
    <p:sldId id="269" r:id="rId8"/>
    <p:sldId id="270" r:id="rId9"/>
    <p:sldId id="273" r:id="rId10"/>
    <p:sldId id="274" r:id="rId11"/>
    <p:sldId id="275" r:id="rId12"/>
  </p:sldIdLst>
  <p:sldSz cx="14630400" cy="8229600"/>
  <p:notesSz cx="6858000" cy="9144000"/>
  <p:defaultTextStyle>
    <a:defPPr>
      <a:defRPr lang="en-US"/>
    </a:defPPr>
    <a:lvl1pPr marL="0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53110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06220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59331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12441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65551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918661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71771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224882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0C80EB-8FCB-4208-9E39-B297E21C6B77}" v="609" dt="2022-02-16T03:17:15.6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 autoAdjust="0"/>
    <p:restoredTop sz="94660"/>
  </p:normalViewPr>
  <p:slideViewPr>
    <p:cSldViewPr snapToGrid="0" snapToObjects="1">
      <p:cViewPr varScale="1">
        <p:scale>
          <a:sx n="67" d="100"/>
          <a:sy n="67" d="100"/>
        </p:scale>
        <p:origin x="787" y="38"/>
      </p:cViewPr>
      <p:guideLst>
        <p:guide orient="horz" pos="2592"/>
        <p:guide pos="460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FB5C3C-FDB2-41F4-B9D8-8B8F98FCA676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39A6B0-B084-4ED6-BB42-76A81BA5A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733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2556511"/>
            <a:ext cx="12435840" cy="17640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3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6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9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12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65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18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71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24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1704C-BCC1-FE48-AB79-2CD5EAD18D90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63035-83E3-7F4D-9F51-B9A36C8EF2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1704C-BCC1-FE48-AB79-2CD5EAD18D90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63035-83E3-7F4D-9F51-B9A36C8EF2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1" y="5288281"/>
            <a:ext cx="12435840" cy="1634490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1" y="3488056"/>
            <a:ext cx="12435840" cy="1800224"/>
          </a:xfrm>
        </p:spPr>
        <p:txBody>
          <a:bodyPr anchor="b"/>
          <a:lstStyle>
            <a:lvl1pPr marL="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653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6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933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1244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6555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1866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7177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248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1704C-BCC1-FE48-AB79-2CD5EAD18D90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63035-83E3-7F4D-9F51-B9A36C8EF2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0941" y="2305050"/>
            <a:ext cx="10411459" cy="6517006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26241" y="2305050"/>
            <a:ext cx="10411461" cy="6517006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1704C-BCC1-FE48-AB79-2CD5EAD18D90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63035-83E3-7F4D-9F51-B9A36C8EF2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0" cy="1371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842136"/>
            <a:ext cx="6464301" cy="76771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609850"/>
            <a:ext cx="6464301" cy="474154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1" y="1842136"/>
            <a:ext cx="6466840" cy="76771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1" y="2609850"/>
            <a:ext cx="6466840" cy="474154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1704C-BCC1-FE48-AB79-2CD5EAD18D90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63035-83E3-7F4D-9F51-B9A36C8EF2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1704C-BCC1-FE48-AB79-2CD5EAD18D90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63035-83E3-7F4D-9F51-B9A36C8EF2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1704C-BCC1-FE48-AB79-2CD5EAD18D90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63035-83E3-7F4D-9F51-B9A36C8EF2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1" y="327660"/>
            <a:ext cx="4813301" cy="1394460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0" y="327660"/>
            <a:ext cx="8178800" cy="7023736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1" y="1722120"/>
            <a:ext cx="4813301" cy="5629276"/>
          </a:xfrm>
        </p:spPr>
        <p:txBody>
          <a:bodyPr/>
          <a:lstStyle>
            <a:lvl1pPr marL="0" indent="0">
              <a:buNone/>
              <a:defRPr sz="2000"/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1704C-BCC1-FE48-AB79-2CD5EAD18D90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63035-83E3-7F4D-9F51-B9A36C8EF2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0"/>
            <a:ext cx="8778240" cy="680086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0"/>
            <a:ext cx="8778240" cy="4937760"/>
          </a:xfrm>
        </p:spPr>
        <p:txBody>
          <a:bodyPr/>
          <a:lstStyle>
            <a:lvl1pPr marL="0" indent="0">
              <a:buNone/>
              <a:defRPr sz="4600"/>
            </a:lvl1pPr>
            <a:lvl2pPr marL="653110" indent="0">
              <a:buNone/>
              <a:defRPr sz="4000"/>
            </a:lvl2pPr>
            <a:lvl3pPr marL="1306220" indent="0">
              <a:buNone/>
              <a:defRPr sz="3400"/>
            </a:lvl3pPr>
            <a:lvl4pPr marL="1959331" indent="0">
              <a:buNone/>
              <a:defRPr sz="2900"/>
            </a:lvl4pPr>
            <a:lvl5pPr marL="2612441" indent="0">
              <a:buNone/>
              <a:defRPr sz="2900"/>
            </a:lvl5pPr>
            <a:lvl6pPr marL="3265551" indent="0">
              <a:buNone/>
              <a:defRPr sz="2900"/>
            </a:lvl6pPr>
            <a:lvl7pPr marL="3918661" indent="0">
              <a:buNone/>
              <a:defRPr sz="2900"/>
            </a:lvl7pPr>
            <a:lvl8pPr marL="4571771" indent="0">
              <a:buNone/>
              <a:defRPr sz="2900"/>
            </a:lvl8pPr>
            <a:lvl9pPr marL="5224882" indent="0">
              <a:buNone/>
              <a:defRPr sz="29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06"/>
            <a:ext cx="8778240" cy="965834"/>
          </a:xfrm>
        </p:spPr>
        <p:txBody>
          <a:bodyPr/>
          <a:lstStyle>
            <a:lvl1pPr marL="0" indent="0">
              <a:buNone/>
              <a:defRPr sz="2000"/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1704C-BCC1-FE48-AB79-2CD5EAD18D90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63035-83E3-7F4D-9F51-B9A36C8EF2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1704C-BCC1-FE48-AB79-2CD5EAD18D90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63035-83E3-7F4D-9F51-B9A36C8EF2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972280" y="396240"/>
            <a:ext cx="5265421" cy="842581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0942" y="396240"/>
            <a:ext cx="15557499" cy="842581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1704C-BCC1-FE48-AB79-2CD5EAD18D90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63035-83E3-7F4D-9F51-B9A36C8EF2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0" cy="1371600"/>
          </a:xfrm>
          <a:prstGeom prst="rect">
            <a:avLst/>
          </a:prstGeom>
        </p:spPr>
        <p:txBody>
          <a:bodyPr vert="horz" lIns="130622" tIns="65311" rIns="130622" bIns="65311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920240"/>
            <a:ext cx="13167360" cy="5431156"/>
          </a:xfrm>
          <a:prstGeom prst="rect">
            <a:avLst/>
          </a:prstGeom>
        </p:spPr>
        <p:txBody>
          <a:bodyPr vert="horz" lIns="130622" tIns="65311" rIns="130622" bIns="6531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520" y="7627621"/>
            <a:ext cx="34137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E1704C-BCC1-FE48-AB79-2CD5EAD18D90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8720" y="7627621"/>
            <a:ext cx="46329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120" y="7627621"/>
            <a:ext cx="34137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863035-83E3-7F4D-9F51-B9A36C8EF27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53110" rtl="0" eaLnBrk="1" latinLnBrk="0" hangingPunct="1">
        <a:spcBef>
          <a:spcPct val="0"/>
        </a:spcBef>
        <a:buNone/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9833" indent="-489833" algn="l" defTabSz="653110" rtl="0" eaLnBrk="1" latinLnBrk="0" hangingPunct="1">
        <a:spcBef>
          <a:spcPct val="20000"/>
        </a:spcBef>
        <a:buFont typeface="Arial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61304" indent="-408194" algn="l" defTabSz="653110" rtl="0" eaLnBrk="1" latinLnBrk="0" hangingPunct="1">
        <a:spcBef>
          <a:spcPct val="20000"/>
        </a:spcBef>
        <a:buFont typeface="Arial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776" indent="-326555" algn="l" defTabSz="653110" rtl="0" eaLnBrk="1" latinLnBrk="0" hangingPunct="1">
        <a:spcBef>
          <a:spcPct val="20000"/>
        </a:spcBef>
        <a:buFont typeface="Arial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85886" indent="-326555" algn="l" defTabSz="653110" rtl="0" eaLnBrk="1" latinLnBrk="0" hangingPunct="1">
        <a:spcBef>
          <a:spcPct val="20000"/>
        </a:spcBef>
        <a:buFont typeface="Arial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38996" indent="-326555" algn="l" defTabSz="653110" rtl="0" eaLnBrk="1" latinLnBrk="0" hangingPunct="1">
        <a:spcBef>
          <a:spcPct val="20000"/>
        </a:spcBef>
        <a:buFont typeface="Arial"/>
        <a:buChar char="»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592106" indent="-326555" algn="l" defTabSz="653110" rtl="0" eaLnBrk="1" latinLnBrk="0" hangingPunct="1">
        <a:spcBef>
          <a:spcPct val="20000"/>
        </a:spcBef>
        <a:buFont typeface="Arial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245216" indent="-326555" algn="l" defTabSz="653110" rtl="0" eaLnBrk="1" latinLnBrk="0" hangingPunct="1">
        <a:spcBef>
          <a:spcPct val="20000"/>
        </a:spcBef>
        <a:buFont typeface="Arial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98327" indent="-326555" algn="l" defTabSz="653110" rtl="0" eaLnBrk="1" latinLnBrk="0" hangingPunct="1">
        <a:spcBef>
          <a:spcPct val="20000"/>
        </a:spcBef>
        <a:buFont typeface="Arial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551437" indent="-326555" algn="l" defTabSz="653110" rtl="0" eaLnBrk="1" latinLnBrk="0" hangingPunct="1">
        <a:spcBef>
          <a:spcPct val="20000"/>
        </a:spcBef>
        <a:buFont typeface="Arial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110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220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331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441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5551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8661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4882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349D0E-F5D9-45EA-8F2A-AD3B152586DE}"/>
              </a:ext>
            </a:extLst>
          </p:cNvPr>
          <p:cNvSpPr txBox="1"/>
          <p:nvPr/>
        </p:nvSpPr>
        <p:spPr>
          <a:xfrm>
            <a:off x="0" y="1707776"/>
            <a:ext cx="14388353" cy="7325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Real Cost of the CLCPA?</a:t>
            </a:r>
            <a:endParaRPr lang="en-US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Focus of Today’s </a:t>
            </a: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anel = </a:t>
            </a:r>
            <a:r>
              <a:rPr lang="en-US" sz="4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Real Cost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lang="en-US" sz="4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the CLCPA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will These </a:t>
            </a:r>
            <a:r>
              <a:rPr lang="en-US" sz="40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4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osts Affect WORKERS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 </a:t>
            </a:r>
            <a:endParaRPr lang="en-US" sz="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1771650" algn="l"/>
              </a:tabLst>
            </a:pPr>
            <a:r>
              <a:rPr lang="en-US" sz="4800" b="1" i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SHORT ANSWER:</a:t>
            </a:r>
            <a:r>
              <a:rPr lang="en-US" sz="4800" b="1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en-US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1771650" algn="l"/>
              </a:tabLst>
            </a:pP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1771650" algn="l"/>
              </a:tabLst>
            </a:pPr>
            <a:r>
              <a:rPr lang="en-US" sz="44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Costs of the CLCPA For Workers</a:t>
            </a:r>
            <a:endParaRPr lang="en-US" sz="4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1771650" algn="l"/>
              </a:tabLst>
            </a:pPr>
            <a:r>
              <a:rPr lang="en-US" sz="9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1771650" algn="l"/>
              </a:tabLst>
            </a:pPr>
            <a:r>
              <a:rPr lang="en-US" sz="40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Will be ASTRONOMICAL -- “</a:t>
            </a:r>
            <a:r>
              <a:rPr lang="en-US" sz="4000" b="1" i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– Transformation</a:t>
            </a:r>
            <a:endParaRPr lang="en-US" sz="4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1771650" algn="l"/>
              </a:tabLst>
            </a:pPr>
            <a:r>
              <a:rPr lang="en-US" sz="9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1771650" algn="l"/>
              </a:tabLst>
            </a:pPr>
            <a:r>
              <a:rPr lang="en-US" sz="40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Clean Energy is NOT done RIGHT!</a:t>
            </a:r>
            <a:endParaRPr lang="en-US" sz="4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26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349D0E-F5D9-45EA-8F2A-AD3B152586DE}"/>
              </a:ext>
            </a:extLst>
          </p:cNvPr>
          <p:cNvSpPr txBox="1"/>
          <p:nvPr/>
        </p:nvSpPr>
        <p:spPr>
          <a:xfrm>
            <a:off x="0" y="2223165"/>
            <a:ext cx="14388353" cy="5794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1771650" algn="l"/>
              </a:tabLst>
            </a:pPr>
            <a:r>
              <a:rPr lang="en-US" sz="4800" b="1" i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Types of Harm Coming?</a:t>
            </a:r>
            <a:endParaRPr lang="en-US" sz="36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1771650" algn="l"/>
              </a:tabLst>
            </a:pPr>
            <a:r>
              <a:rPr lang="en-US" sz="8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1771650" algn="l"/>
              </a:tabLst>
            </a:pPr>
            <a:r>
              <a:rPr lang="en-US" sz="4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High Utility Bills, Escalating Consumer Prices 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1771650" algn="l"/>
              </a:tabLst>
            </a:pPr>
            <a:r>
              <a:rPr lang="en-US" sz="40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en-US" sz="4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Massive Job Losses . . . </a:t>
            </a:r>
            <a:r>
              <a:rPr lang="en-US" sz="40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10,000s Good Jobs</a:t>
            </a:r>
            <a:endParaRPr lang="en-US" sz="32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1771650" algn="l"/>
              </a:tabLst>
            </a:pPr>
            <a:r>
              <a:rPr lang="en-US" sz="40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b="1" i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Who Gets Hit Hardest?   </a:t>
            </a:r>
          </a:p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Poor—Low Income-- Energy Workers</a:t>
            </a:r>
            <a:endParaRPr lang="en-US" sz="4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400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349D0E-F5D9-45EA-8F2A-AD3B152586DE}"/>
              </a:ext>
            </a:extLst>
          </p:cNvPr>
          <p:cNvSpPr txBox="1"/>
          <p:nvPr/>
        </p:nvSpPr>
        <p:spPr>
          <a:xfrm>
            <a:off x="0" y="1741027"/>
            <a:ext cx="14388353" cy="563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b="1" i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Additional High Costs of CLCPA</a:t>
            </a:r>
            <a:endParaRPr lang="en-US" sz="4800" i="1" dirty="0"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Major </a:t>
            </a:r>
            <a:r>
              <a:rPr lang="en-US" sz="40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Threats</a:t>
            </a:r>
            <a:r>
              <a:rPr lang="en-US" sz="4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the Overall Reliability 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Leading to Widespread Power </a:t>
            </a:r>
            <a:r>
              <a:rPr lang="en-US" sz="40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Outages</a:t>
            </a:r>
            <a:r>
              <a:rPr lang="en-US" sz="4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. . .  Severe Calamites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marR="0" indent="45720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Health Risks </a:t>
            </a:r>
            <a:r>
              <a:rPr lang="en-US" sz="4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. . Public </a:t>
            </a:r>
            <a:r>
              <a:rPr lang="en-US" sz="40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Protests</a:t>
            </a:r>
            <a:r>
              <a:rPr lang="en-US" sz="4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&amp; Setbacks to Carbon Reduction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742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349D0E-F5D9-45EA-8F2A-AD3B152586DE}"/>
              </a:ext>
            </a:extLst>
          </p:cNvPr>
          <p:cNvSpPr txBox="1"/>
          <p:nvPr/>
        </p:nvSpPr>
        <p:spPr>
          <a:xfrm>
            <a:off x="351544" y="1204425"/>
            <a:ext cx="13339482" cy="3489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Flaws in CLCPA Planning</a:t>
            </a:r>
            <a:endParaRPr lang="en-US" sz="36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NYISO Study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--Highlighted in Daily News Op Ed</a:t>
            </a: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. . . 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Due</a:t>
            </a:r>
            <a:r>
              <a:rPr lang="en-US" sz="3600" b="1" dirty="0">
                <a:latin typeface="Calibri" panose="020F0502020204030204" pitchFamily="34" charset="0"/>
                <a:cs typeface="Times New Roman" panose="02020603050405020304" pitchFamily="18" charset="0"/>
              </a:rPr>
              <a:t> to 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Supply Shortfalls . . . NY Is </a:t>
            </a:r>
            <a:r>
              <a:rPr lang="en-US" sz="36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ALREADY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Facing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Imminent Widespread Outages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Peak Periods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39EAAC-7747-45AA-91DF-7E469050C46A}"/>
              </a:ext>
            </a:extLst>
          </p:cNvPr>
          <p:cNvSpPr txBox="1"/>
          <p:nvPr/>
        </p:nvSpPr>
        <p:spPr>
          <a:xfrm>
            <a:off x="147918" y="3463150"/>
            <a:ext cx="14374906" cy="512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3600" b="1" i="1" dirty="0">
              <a:solidFill>
                <a:srgbClr val="4472C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000" b="1" i="1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i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Examples of Flawed Planning </a:t>
            </a:r>
          </a:p>
          <a:p>
            <a:pPr marL="6858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DEC’s Permit Denials for </a:t>
            </a:r>
            <a:r>
              <a:rPr lang="en-US" sz="4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NRG</a:t>
            </a:r>
            <a:r>
              <a:rPr lang="en-US" sz="40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&amp; Danskammer Plants</a:t>
            </a:r>
          </a:p>
          <a:p>
            <a:pPr marL="6858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Eliminate </a:t>
            </a:r>
            <a:r>
              <a:rPr lang="en-US" sz="40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1,100 </a:t>
            </a:r>
            <a:r>
              <a:rPr lang="en-US" sz="4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Good JOBs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</a:p>
          <a:p>
            <a:pPr marL="6858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Two Major Sources of 100% </a:t>
            </a:r>
            <a:r>
              <a:rPr lang="en-US" sz="40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Clean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Power by 2040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i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TIP OF THE ICEBERG . . . </a:t>
            </a:r>
            <a:endParaRPr lang="en-US" sz="40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40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366361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F39EAAC-7747-45AA-91DF-7E469050C46A}"/>
              </a:ext>
            </a:extLst>
          </p:cNvPr>
          <p:cNvSpPr txBox="1"/>
          <p:nvPr/>
        </p:nvSpPr>
        <p:spPr>
          <a:xfrm>
            <a:off x="0" y="1612579"/>
            <a:ext cx="14374906" cy="62697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JOB Loss Impact </a:t>
            </a:r>
            <a:r>
              <a:rPr lang="en-US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. . </a:t>
            </a:r>
            <a:r>
              <a:rPr lang="en-US" sz="4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BIG Picture—</a:t>
            </a:r>
            <a:r>
              <a:rPr lang="en-US" sz="4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Closer Look </a:t>
            </a:r>
            <a:endParaRPr lang="en-US" sz="40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200" b="1" i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 i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NYS Energy Transformation = Massive Job Losses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05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1257300" algn="l"/>
              </a:tabLst>
            </a:pPr>
            <a:r>
              <a:rPr lang="en-US" sz="36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Phasing Out </a:t>
            </a:r>
            <a:r>
              <a:rPr lang="en-US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66 Natural Gas Plants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Plus </a:t>
            </a:r>
            <a:r>
              <a:rPr lang="en-US" sz="4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Huge Nuclear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Plants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 indent="-5715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1257300" algn="l"/>
              </a:tabLst>
            </a:pPr>
            <a:r>
              <a:rPr lang="en-US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1257300" algn="l"/>
              </a:tabLst>
            </a:pP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Will Eliminate </a:t>
            </a:r>
            <a:r>
              <a:rPr lang="en-US" sz="40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TENS of THOUSANDS </a:t>
            </a:r>
            <a:r>
              <a:rPr lang="en-US" sz="36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NY Jobs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 indent="-5715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1257300" algn="l"/>
              </a:tabLst>
            </a:pPr>
            <a:r>
              <a:rPr lang="en-US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1257300" algn="l"/>
              </a:tabLst>
            </a:pPr>
            <a:r>
              <a:rPr lang="en-US" sz="44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GOOD Middle-Class Jobs</a:t>
            </a:r>
            <a:r>
              <a:rPr lang="en-US" sz="44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. . . </a:t>
            </a:r>
            <a:r>
              <a:rPr lang="en-US" sz="4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Rare in Modern Economy</a:t>
            </a:r>
          </a:p>
          <a:p>
            <a:pPr marR="0" lv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1257300" algn="l"/>
              </a:tabLst>
            </a:pPr>
            <a:endParaRPr lang="en-US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1257300" algn="l"/>
              </a:tabLst>
            </a:pPr>
            <a:r>
              <a:rPr lang="en-US" sz="36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</a:t>
            </a:r>
            <a:r>
              <a:rPr lang="en-US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 Jobs in </a:t>
            </a:r>
            <a:r>
              <a:rPr lang="en-US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Solar, Wind  </a:t>
            </a:r>
            <a:endParaRPr lang="en-US" sz="36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3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780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F39EAAC-7747-45AA-91DF-7E469050C46A}"/>
              </a:ext>
            </a:extLst>
          </p:cNvPr>
          <p:cNvSpPr txBox="1"/>
          <p:nvPr/>
        </p:nvSpPr>
        <p:spPr>
          <a:xfrm>
            <a:off x="0" y="1935308"/>
            <a:ext cx="14374906" cy="5553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NY’s Energy Planning—</a:t>
            </a:r>
            <a:r>
              <a:rPr lang="en-US" sz="48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A Critical Crossroad</a:t>
            </a:r>
            <a:endParaRPr lang="en-US" sz="32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Initial CLCPA Implementation Plans  . . . </a:t>
            </a:r>
            <a:endParaRPr lang="en-US" sz="3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45720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Initial Power Planning Under CLCPA Focused </a:t>
            </a:r>
            <a:r>
              <a:rPr lang="en-US" sz="40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Exclusively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45720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</a:t>
            </a:r>
            <a:r>
              <a:rPr lang="en-US" sz="4000" b="1" i="1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Solar, Wind, and Water</a:t>
            </a:r>
            <a:r>
              <a:rPr lang="en-US" sz="40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7300" marR="0" indent="-28575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45720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2022 Draft Scoping Plan</a:t>
            </a: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Implementing 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45720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CLCPA Going Forward . . . </a:t>
            </a:r>
            <a:r>
              <a:rPr lang="en-US" sz="4000" b="1" i="1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Exactly the SAME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3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777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F39EAAC-7747-45AA-91DF-7E469050C46A}"/>
              </a:ext>
            </a:extLst>
          </p:cNvPr>
          <p:cNvSpPr txBox="1"/>
          <p:nvPr/>
        </p:nvSpPr>
        <p:spPr>
          <a:xfrm>
            <a:off x="127747" y="1310020"/>
            <a:ext cx="14374906" cy="6674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60425" marR="0" indent="-228600">
              <a:spcBef>
                <a:spcPts val="0"/>
              </a:spcBef>
              <a:spcAft>
                <a:spcPts val="0"/>
              </a:spcAft>
            </a:pPr>
            <a:r>
              <a:rPr lang="en-US" sz="3600" b="1" i="1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</a:t>
            </a:r>
            <a:r>
              <a:rPr lang="en-US" sz="4800" b="1" i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 Renewables Enough to Meet    </a:t>
            </a:r>
          </a:p>
          <a:p>
            <a:pPr marL="860425" marR="0" indent="-228600">
              <a:spcBef>
                <a:spcPts val="0"/>
              </a:spcBef>
              <a:spcAft>
                <a:spcPts val="0"/>
              </a:spcAft>
            </a:pPr>
            <a:r>
              <a:rPr lang="en-US" sz="4800" b="1" i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NY’s Power Demand?</a:t>
            </a:r>
          </a:p>
          <a:p>
            <a:pPr marL="860425" marR="0" indent="-228600">
              <a:spcBef>
                <a:spcPts val="0"/>
              </a:spcBef>
              <a:spcAft>
                <a:spcPts val="0"/>
              </a:spcAft>
            </a:pPr>
            <a:endParaRPr lang="en-US" sz="1100" dirty="0">
              <a:solidFill>
                <a:srgbClr val="4472C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60425" marR="0" indent="-228600"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36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Absolutely </a:t>
            </a:r>
            <a:r>
              <a:rPr lang="en-US" sz="36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</a:t>
            </a:r>
            <a:r>
              <a:rPr lang="en-US" sz="36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. . . 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Hard Data from a Top Industry Study by the </a:t>
            </a:r>
            <a:r>
              <a:rPr lang="en-US" sz="36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Analysis Group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(for NYISO) —Shows the </a:t>
            </a:r>
            <a:r>
              <a:rPr lang="en-US" sz="36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Opposite.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60425" marR="0" indent="-228600" algn="just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1825" marR="0" lvl="0" algn="just">
              <a:spcBef>
                <a:spcPts val="0"/>
              </a:spcBef>
              <a:spcAft>
                <a:spcPts val="0"/>
              </a:spcAft>
            </a:pPr>
            <a:r>
              <a:rPr lang="en-US" sz="36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 in Most Optimistic Scenarios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—Leading Renewables alone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will</a:t>
            </a:r>
          </a:p>
          <a:p>
            <a:pPr marL="631825" marR="0" lvl="0" indent="336550" algn="just">
              <a:spcBef>
                <a:spcPts val="0"/>
              </a:spcBef>
              <a:spcAft>
                <a:spcPts val="0"/>
              </a:spcAft>
            </a:pPr>
            <a:r>
              <a:rPr lang="en-US" sz="36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NEVER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be Enough to meet Peak Power Needs </a:t>
            </a:r>
            <a:r>
              <a:rPr lang="en-US" sz="36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 2040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60425" marR="0" indent="-228600" algn="just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1825" marR="0" lvl="0" algn="just">
              <a:spcBef>
                <a:spcPts val="0"/>
              </a:spcBef>
              <a:spcAft>
                <a:spcPts val="0"/>
              </a:spcAft>
            </a:pPr>
            <a:endParaRPr lang="en-US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60425" marR="0" indent="53975" algn="just">
              <a:spcBef>
                <a:spcPts val="0"/>
              </a:spcBef>
              <a:spcAft>
                <a:spcPts val="0"/>
              </a:spcAft>
            </a:pP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60425" marR="0" indent="53975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208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F39EAAC-7747-45AA-91DF-7E469050C46A}"/>
              </a:ext>
            </a:extLst>
          </p:cNvPr>
          <p:cNvSpPr txBox="1"/>
          <p:nvPr/>
        </p:nvSpPr>
        <p:spPr>
          <a:xfrm>
            <a:off x="0" y="1579708"/>
            <a:ext cx="14374906" cy="670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71550" marR="0" indent="-17145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6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WHY . . .   </a:t>
            </a:r>
          </a:p>
          <a:p>
            <a:pPr marL="971550" marR="0" indent="-17145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 </a:t>
            </a:r>
            <a:r>
              <a:rPr lang="en-US" sz="44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 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MAX Wind, Solar &amp; Water</a:t>
            </a:r>
          </a:p>
          <a:p>
            <a:pPr marL="971550" marR="0" indent="-17145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NY </a:t>
            </a:r>
            <a:r>
              <a:rPr lang="en-US" sz="4400" b="1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</a:t>
            </a:r>
            <a:r>
              <a:rPr lang="en-US" sz="4400" b="1" i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 Still Require </a:t>
            </a:r>
            <a:r>
              <a:rPr lang="en-US" sz="4400" b="1" i="1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30GW or 30,000MW</a:t>
            </a:r>
            <a:r>
              <a:rPr lang="en-US" sz="4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</a:t>
            </a:r>
            <a:endParaRPr lang="en-US" sz="3200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71550" marR="0" indent="-17145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 i="1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Clean Alternative Power</a:t>
            </a:r>
            <a:r>
              <a:rPr lang="en-US" sz="4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 2040 </a:t>
            </a:r>
            <a:r>
              <a:rPr lang="en-US" sz="32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32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NYISO Rpt.) </a:t>
            </a:r>
            <a:endParaRPr lang="en-US" sz="4400" b="1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71550" marR="0" indent="-17145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chemeClr val="tx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71550" marR="0" indent="-17145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b="1" dirty="0"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= </a:t>
            </a:r>
            <a:r>
              <a:rPr lang="en-US" sz="4800" b="1" i="1" u="sng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SIXTY Major 500 MW</a:t>
            </a:r>
            <a:r>
              <a:rPr lang="en-US" sz="4800" b="1" i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b="1" dirty="0"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CLEAN Power Plants </a:t>
            </a:r>
          </a:p>
          <a:p>
            <a:pPr marL="971550" marR="0" indent="-17145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3600" dirty="0">
              <a:solidFill>
                <a:schemeClr val="tx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71550" marR="0" indent="-17145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b="1" dirty="0"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On </a:t>
            </a:r>
            <a:r>
              <a:rPr lang="en-US" sz="4800" b="1" i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TOP</a:t>
            </a:r>
            <a:r>
              <a:rPr lang="en-US" sz="4800" b="1" dirty="0"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en-US" sz="4800" b="1" i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</a:t>
            </a:r>
            <a:r>
              <a:rPr lang="en-US" sz="4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b="1" dirty="0"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Renewables . . . </a:t>
            </a:r>
            <a:endParaRPr lang="en-US" sz="3600" dirty="0">
              <a:solidFill>
                <a:schemeClr val="tx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71550" marR="0" indent="-17145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48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60425" marR="0" indent="53975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034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F39EAAC-7747-45AA-91DF-7E469050C46A}"/>
              </a:ext>
            </a:extLst>
          </p:cNvPr>
          <p:cNvSpPr txBox="1"/>
          <p:nvPr/>
        </p:nvSpPr>
        <p:spPr>
          <a:xfrm>
            <a:off x="1515782" y="1230511"/>
            <a:ext cx="14065624" cy="6682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9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i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en-US" sz="4000" b="1" i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SENSIBLE SOLUTION . . . “ALL the Above” Approach </a:t>
            </a:r>
            <a:endParaRPr lang="en-US" sz="24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00" b="1" i="1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sz="36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Promotes Development of </a:t>
            </a:r>
            <a:r>
              <a:rPr lang="en-US" sz="36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Renewable AND Alternative Clean </a:t>
            </a:r>
            <a:endParaRPr lang="en-US" sz="2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Sources . . . as a path to transforming from Fossil Fuels </a:t>
            </a:r>
          </a:p>
          <a:p>
            <a:pPr marL="74295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100" b="1" i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sz="36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Used by Many Other States &amp; the Federal Government . . . AND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en-US" sz="36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Feds Providing </a:t>
            </a:r>
            <a:r>
              <a:rPr lang="en-US" sz="36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TENS of BILLIONS </a:t>
            </a:r>
            <a:r>
              <a:rPr lang="en-US" sz="36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Grants for CLEAN Sources</a:t>
            </a:r>
          </a:p>
          <a:p>
            <a:pPr marL="74295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sz="36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BUT—THIS is </a:t>
            </a:r>
            <a:r>
              <a:rPr lang="en-US" sz="36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Funding NY is Missing Out </a:t>
            </a:r>
            <a:r>
              <a:rPr lang="en-US" sz="36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Because of Its </a:t>
            </a:r>
            <a:endParaRPr lang="en-US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Narrow Renewable-ONLY Focus</a:t>
            </a:r>
            <a:endParaRPr lang="en-US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546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F39EAAC-7747-45AA-91DF-7E469050C46A}"/>
              </a:ext>
            </a:extLst>
          </p:cNvPr>
          <p:cNvSpPr txBox="1"/>
          <p:nvPr/>
        </p:nvSpPr>
        <p:spPr>
          <a:xfrm>
            <a:off x="447488" y="1976822"/>
            <a:ext cx="14065624" cy="4670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i="1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RECAP</a:t>
            </a:r>
            <a:r>
              <a:rPr lang="en-US" sz="40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4000" b="1" i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Following the Narrow Path of Renewables </a:t>
            </a:r>
            <a:endParaRPr lang="en-US" sz="32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i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ONLY Will Drive </a:t>
            </a:r>
            <a:r>
              <a:rPr lang="en-US" sz="40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HIGH</a:t>
            </a:r>
            <a:r>
              <a:rPr lang="en-US" sz="4000" b="1" i="1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Costs</a:t>
            </a:r>
            <a:r>
              <a:rPr lang="en-US" sz="4000" b="1" i="1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4000" b="1" i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Result in Widespread </a:t>
            </a:r>
            <a:endParaRPr lang="en-US" sz="32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OUTAGES</a:t>
            </a:r>
            <a:r>
              <a:rPr lang="en-US" sz="4000" b="1" i="1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i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&amp; Massive </a:t>
            </a:r>
            <a:r>
              <a:rPr lang="en-US" sz="40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JOB LOSSES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40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of the Above Strategy 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 Ensure Adequate &amp;</a:t>
            </a:r>
            <a:endParaRPr lang="en-US" sz="3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Reliable Power,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Generate </a:t>
            </a:r>
            <a:r>
              <a:rPr lang="en-US" sz="40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TENS of THOUSANDS 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GOOD </a:t>
            </a:r>
            <a:endParaRPr lang="en-US" sz="3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Jobs and Provide a </a:t>
            </a:r>
            <a:r>
              <a:rPr lang="en-US" sz="40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Big Part of Carbon-Free 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Power</a:t>
            </a:r>
            <a:endParaRPr lang="en-US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492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F39EAAC-7747-45AA-91DF-7E469050C46A}"/>
              </a:ext>
            </a:extLst>
          </p:cNvPr>
          <p:cNvSpPr txBox="1"/>
          <p:nvPr/>
        </p:nvSpPr>
        <p:spPr>
          <a:xfrm>
            <a:off x="282388" y="1968885"/>
            <a:ext cx="14065624" cy="5688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Next Steps:</a:t>
            </a:r>
            <a:r>
              <a:rPr lang="en-US" sz="4800" b="1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b="1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Urge PSC </a:t>
            </a:r>
            <a:r>
              <a:rPr lang="en-US" sz="4800" b="1" i="1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Recognize </a:t>
            </a:r>
            <a:r>
              <a:rPr lang="en-US" sz="4800" b="1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Zero Emissions</a:t>
            </a:r>
            <a:r>
              <a:rPr lang="en-US" sz="48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Petition and </a:t>
            </a:r>
            <a:r>
              <a:rPr lang="en-US" sz="48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Start</a:t>
            </a:r>
            <a:r>
              <a:rPr lang="en-US" sz="4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Public Commentary Period</a:t>
            </a:r>
            <a:r>
              <a:rPr lang="en-US" sz="4800" b="1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4800" b="1" i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4800" b="1" i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b="1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 to Make NYS a Green Hydrogen Hub.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b="1" i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Support and Expand Nuclear Facilities</a:t>
            </a:r>
            <a:endParaRPr lang="en-US" sz="4800" b="1" i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Build Alliances. . .Business, Labor, </a:t>
            </a:r>
            <a:r>
              <a:rPr lang="en-US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Community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b="1" i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CleanEnergyJobs</a:t>
            </a:r>
            <a:r>
              <a:rPr lang="en-US" sz="48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-NY </a:t>
            </a:r>
            <a:endParaRPr lang="en-US" sz="4000" dirty="0">
              <a:solidFill>
                <a:srgbClr val="FF0000"/>
              </a:solidFill>
              <a:effectLst/>
              <a:highlight>
                <a:srgbClr val="FFFFFF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845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</TotalTime>
  <Words>596</Words>
  <Application>Microsoft Office PowerPoint</Application>
  <PresentationFormat>Custom</PresentationFormat>
  <Paragraphs>115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JB Design,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Jesse Brande</dc:creator>
  <cp:lastModifiedBy>Michelle Hook</cp:lastModifiedBy>
  <cp:revision>28</cp:revision>
  <dcterms:created xsi:type="dcterms:W3CDTF">2017-12-06T13:06:50Z</dcterms:created>
  <dcterms:modified xsi:type="dcterms:W3CDTF">2022-02-16T11:04:36Z</dcterms:modified>
</cp:coreProperties>
</file>