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6" r:id="rId3"/>
    <p:sldId id="259" r:id="rId4"/>
    <p:sldId id="258" r:id="rId5"/>
    <p:sldId id="260" r:id="rId6"/>
    <p:sldId id="269" r:id="rId7"/>
    <p:sldId id="272" r:id="rId8"/>
    <p:sldId id="270" r:id="rId9"/>
    <p:sldId id="271" r:id="rId10"/>
    <p:sldId id="267" r:id="rId11"/>
    <p:sldId id="261" r:id="rId12"/>
    <p:sldId id="262" r:id="rId13"/>
    <p:sldId id="274" r:id="rId14"/>
    <p:sldId id="263" r:id="rId15"/>
    <p:sldId id="273" r:id="rId16"/>
    <p:sldId id="264" r:id="rId17"/>
    <p:sldId id="275"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47643-5132-4DA2-ACA2-EB947BB3E75D}" v="39" dt="2026-02-06T13:10:33.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006" autoAdjust="0"/>
    <p:restoredTop sz="94660"/>
  </p:normalViewPr>
  <p:slideViewPr>
    <p:cSldViewPr snapToGrid="0">
      <p:cViewPr varScale="1">
        <p:scale>
          <a:sx n="83" d="100"/>
          <a:sy n="83" d="100"/>
        </p:scale>
        <p:origin x="390" y="5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2829" y="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Caiazza" userId="47a8cde2-ab1a-4e11-98a1-f504c2d6c3e3" providerId="ADAL" clId="{6994628F-9433-45F1-B608-F498F56EAD63}"/>
    <pc:docChg chg="undo custSel addSld delSld modSld sldOrd">
      <pc:chgData name="Roger Caiazza" userId="47a8cde2-ab1a-4e11-98a1-f504c2d6c3e3" providerId="ADAL" clId="{6994628F-9433-45F1-B608-F498F56EAD63}" dt="2026-02-06T15:50:33.301" v="3132" actId="47"/>
      <pc:docMkLst>
        <pc:docMk/>
      </pc:docMkLst>
      <pc:sldChg chg="modSp mod">
        <pc:chgData name="Roger Caiazza" userId="47a8cde2-ab1a-4e11-98a1-f504c2d6c3e3" providerId="ADAL" clId="{6994628F-9433-45F1-B608-F498F56EAD63}" dt="2026-02-06T02:12:06.673" v="2741" actId="1076"/>
        <pc:sldMkLst>
          <pc:docMk/>
          <pc:sldMk cId="795434290" sldId="256"/>
        </pc:sldMkLst>
        <pc:spChg chg="mod">
          <ac:chgData name="Roger Caiazza" userId="47a8cde2-ab1a-4e11-98a1-f504c2d6c3e3" providerId="ADAL" clId="{6994628F-9433-45F1-B608-F498F56EAD63}" dt="2026-02-06T02:12:06.673" v="2741" actId="1076"/>
          <ac:spMkLst>
            <pc:docMk/>
            <pc:sldMk cId="795434290" sldId="256"/>
            <ac:spMk id="2" creationId="{F8966C7A-A8B9-077A-825F-85B4B59A6B4E}"/>
          </ac:spMkLst>
        </pc:spChg>
        <pc:spChg chg="mod">
          <ac:chgData name="Roger Caiazza" userId="47a8cde2-ab1a-4e11-98a1-f504c2d6c3e3" providerId="ADAL" clId="{6994628F-9433-45F1-B608-F498F56EAD63}" dt="2026-02-06T02:12:01.799" v="2740" actId="14100"/>
          <ac:spMkLst>
            <pc:docMk/>
            <pc:sldMk cId="795434290" sldId="256"/>
            <ac:spMk id="3" creationId="{AADA05F8-CA56-8D86-A2DA-02349A81CFA2}"/>
          </ac:spMkLst>
        </pc:spChg>
      </pc:sldChg>
      <pc:sldChg chg="modSp del mod">
        <pc:chgData name="Roger Caiazza" userId="47a8cde2-ab1a-4e11-98a1-f504c2d6c3e3" providerId="ADAL" clId="{6994628F-9433-45F1-B608-F498F56EAD63}" dt="2026-02-06T15:50:33.301" v="3132" actId="47"/>
        <pc:sldMkLst>
          <pc:docMk/>
          <pc:sldMk cId="3951565788" sldId="257"/>
        </pc:sldMkLst>
        <pc:spChg chg="mod">
          <ac:chgData name="Roger Caiazza" userId="47a8cde2-ab1a-4e11-98a1-f504c2d6c3e3" providerId="ADAL" clId="{6994628F-9433-45F1-B608-F498F56EAD63}" dt="2026-02-05T19:47:55.538" v="1449"/>
          <ac:spMkLst>
            <pc:docMk/>
            <pc:sldMk cId="3951565788" sldId="257"/>
            <ac:spMk id="3" creationId="{64BC726A-2CBD-D517-1DFC-B063DA88EB9B}"/>
          </ac:spMkLst>
        </pc:spChg>
      </pc:sldChg>
      <pc:sldChg chg="modSp mod">
        <pc:chgData name="Roger Caiazza" userId="47a8cde2-ab1a-4e11-98a1-f504c2d6c3e3" providerId="ADAL" clId="{6994628F-9433-45F1-B608-F498F56EAD63}" dt="2026-02-06T14:47:40.170" v="2977" actId="20577"/>
        <pc:sldMkLst>
          <pc:docMk/>
          <pc:sldMk cId="3844950183" sldId="258"/>
        </pc:sldMkLst>
        <pc:spChg chg="mod">
          <ac:chgData name="Roger Caiazza" userId="47a8cde2-ab1a-4e11-98a1-f504c2d6c3e3" providerId="ADAL" clId="{6994628F-9433-45F1-B608-F498F56EAD63}" dt="2026-02-06T02:12:29.180" v="2742" actId="14100"/>
          <ac:spMkLst>
            <pc:docMk/>
            <pc:sldMk cId="3844950183" sldId="258"/>
            <ac:spMk id="2" creationId="{50F6D1E3-0B41-FB8C-69E4-53EA190F5F63}"/>
          </ac:spMkLst>
        </pc:spChg>
        <pc:spChg chg="mod">
          <ac:chgData name="Roger Caiazza" userId="47a8cde2-ab1a-4e11-98a1-f504c2d6c3e3" providerId="ADAL" clId="{6994628F-9433-45F1-B608-F498F56EAD63}" dt="2026-02-06T14:47:40.170" v="2977" actId="20577"/>
          <ac:spMkLst>
            <pc:docMk/>
            <pc:sldMk cId="3844950183" sldId="258"/>
            <ac:spMk id="3" creationId="{35A43872-5A1C-F612-21BD-FB5D5D437531}"/>
          </ac:spMkLst>
        </pc:spChg>
      </pc:sldChg>
      <pc:sldChg chg="addSp delSp modSp mod ord modClrScheme chgLayout">
        <pc:chgData name="Roger Caiazza" userId="47a8cde2-ab1a-4e11-98a1-f504c2d6c3e3" providerId="ADAL" clId="{6994628F-9433-45F1-B608-F498F56EAD63}" dt="2026-02-05T19:53:58.319" v="1515"/>
        <pc:sldMkLst>
          <pc:docMk/>
          <pc:sldMk cId="88507504" sldId="259"/>
        </pc:sldMkLst>
        <pc:spChg chg="mod ord">
          <ac:chgData name="Roger Caiazza" userId="47a8cde2-ab1a-4e11-98a1-f504c2d6c3e3" providerId="ADAL" clId="{6994628F-9433-45F1-B608-F498F56EAD63}" dt="2026-02-05T16:15:46.739" v="1159" actId="13926"/>
          <ac:spMkLst>
            <pc:docMk/>
            <pc:sldMk cId="88507504" sldId="259"/>
            <ac:spMk id="2" creationId="{CF6EBE9A-807E-7CF0-0553-D988C80C6F61}"/>
          </ac:spMkLst>
        </pc:spChg>
        <pc:spChg chg="add mod ord">
          <ac:chgData name="Roger Caiazza" userId="47a8cde2-ab1a-4e11-98a1-f504c2d6c3e3" providerId="ADAL" clId="{6994628F-9433-45F1-B608-F498F56EAD63}" dt="2026-02-05T19:33:06.391" v="1433" actId="20577"/>
          <ac:spMkLst>
            <pc:docMk/>
            <pc:sldMk cId="88507504" sldId="259"/>
            <ac:spMk id="4" creationId="{FD29A278-287C-E975-A8D7-DDB23F4783DC}"/>
          </ac:spMkLst>
        </pc:spChg>
        <pc:picChg chg="add mod ord">
          <ac:chgData name="Roger Caiazza" userId="47a8cde2-ab1a-4e11-98a1-f504c2d6c3e3" providerId="ADAL" clId="{6994628F-9433-45F1-B608-F498F56EAD63}" dt="2026-02-04T21:12:17.421" v="259" actId="14100"/>
          <ac:picMkLst>
            <pc:docMk/>
            <pc:sldMk cId="88507504" sldId="259"/>
            <ac:picMk id="7" creationId="{70769CDA-05EF-B4F8-1F21-0325EF219DC8}"/>
          </ac:picMkLst>
        </pc:picChg>
      </pc:sldChg>
      <pc:sldChg chg="modSp mod">
        <pc:chgData name="Roger Caiazza" userId="47a8cde2-ab1a-4e11-98a1-f504c2d6c3e3" providerId="ADAL" clId="{6994628F-9433-45F1-B608-F498F56EAD63}" dt="2026-02-06T15:02:36.187" v="3109" actId="20577"/>
        <pc:sldMkLst>
          <pc:docMk/>
          <pc:sldMk cId="1916310085" sldId="260"/>
        </pc:sldMkLst>
        <pc:spChg chg="mod">
          <ac:chgData name="Roger Caiazza" userId="47a8cde2-ab1a-4e11-98a1-f504c2d6c3e3" providerId="ADAL" clId="{6994628F-9433-45F1-B608-F498F56EAD63}" dt="2026-02-06T14:48:04.486" v="2983" actId="20577"/>
          <ac:spMkLst>
            <pc:docMk/>
            <pc:sldMk cId="1916310085" sldId="260"/>
            <ac:spMk id="2" creationId="{FD5C03EF-348D-1BF3-32FB-33FA3BBC99CB}"/>
          </ac:spMkLst>
        </pc:spChg>
        <pc:spChg chg="mod">
          <ac:chgData name="Roger Caiazza" userId="47a8cde2-ab1a-4e11-98a1-f504c2d6c3e3" providerId="ADAL" clId="{6994628F-9433-45F1-B608-F498F56EAD63}" dt="2026-02-06T15:02:36.187" v="3109" actId="20577"/>
          <ac:spMkLst>
            <pc:docMk/>
            <pc:sldMk cId="1916310085" sldId="260"/>
            <ac:spMk id="3" creationId="{DDEA293F-13F9-56CD-8AA1-844D2BB4A3FC}"/>
          </ac:spMkLst>
        </pc:spChg>
      </pc:sldChg>
      <pc:sldChg chg="modSp mod">
        <pc:chgData name="Roger Caiazza" userId="47a8cde2-ab1a-4e11-98a1-f504c2d6c3e3" providerId="ADAL" clId="{6994628F-9433-45F1-B608-F498F56EAD63}" dt="2026-02-06T02:01:33.060" v="2306" actId="20577"/>
        <pc:sldMkLst>
          <pc:docMk/>
          <pc:sldMk cId="1747328512" sldId="261"/>
        </pc:sldMkLst>
        <pc:spChg chg="mod">
          <ac:chgData name="Roger Caiazza" userId="47a8cde2-ab1a-4e11-98a1-f504c2d6c3e3" providerId="ADAL" clId="{6994628F-9433-45F1-B608-F498F56EAD63}" dt="2026-02-06T00:26:00.205" v="1596" actId="14100"/>
          <ac:spMkLst>
            <pc:docMk/>
            <pc:sldMk cId="1747328512" sldId="261"/>
            <ac:spMk id="2" creationId="{6F63B073-70A6-ACAC-D963-13DE732B3A47}"/>
          </ac:spMkLst>
        </pc:spChg>
        <pc:spChg chg="mod">
          <ac:chgData name="Roger Caiazza" userId="47a8cde2-ab1a-4e11-98a1-f504c2d6c3e3" providerId="ADAL" clId="{6994628F-9433-45F1-B608-F498F56EAD63}" dt="2026-02-06T02:01:33.060" v="2306" actId="20577"/>
          <ac:spMkLst>
            <pc:docMk/>
            <pc:sldMk cId="1747328512" sldId="261"/>
            <ac:spMk id="3" creationId="{BAE18B4C-D07E-BB96-7CF4-2B896BA3ED7A}"/>
          </ac:spMkLst>
        </pc:spChg>
      </pc:sldChg>
      <pc:sldChg chg="modSp mod">
        <pc:chgData name="Roger Caiazza" userId="47a8cde2-ab1a-4e11-98a1-f504c2d6c3e3" providerId="ADAL" clId="{6994628F-9433-45F1-B608-F498F56EAD63}" dt="2026-02-06T15:04:33.232" v="3130" actId="20577"/>
        <pc:sldMkLst>
          <pc:docMk/>
          <pc:sldMk cId="263629385" sldId="262"/>
        </pc:sldMkLst>
        <pc:spChg chg="mod">
          <ac:chgData name="Roger Caiazza" userId="47a8cde2-ab1a-4e11-98a1-f504c2d6c3e3" providerId="ADAL" clId="{6994628F-9433-45F1-B608-F498F56EAD63}" dt="2026-02-05T14:39:32.080" v="846" actId="14100"/>
          <ac:spMkLst>
            <pc:docMk/>
            <pc:sldMk cId="263629385" sldId="262"/>
            <ac:spMk id="2" creationId="{9239A330-8720-81E5-2025-700A79461E11}"/>
          </ac:spMkLst>
        </pc:spChg>
        <pc:spChg chg="mod">
          <ac:chgData name="Roger Caiazza" userId="47a8cde2-ab1a-4e11-98a1-f504c2d6c3e3" providerId="ADAL" clId="{6994628F-9433-45F1-B608-F498F56EAD63}" dt="2026-02-06T15:04:33.232" v="3130" actId="20577"/>
          <ac:spMkLst>
            <pc:docMk/>
            <pc:sldMk cId="263629385" sldId="262"/>
            <ac:spMk id="3" creationId="{8FA7432D-973F-07B9-AC4C-905CF301A026}"/>
          </ac:spMkLst>
        </pc:spChg>
      </pc:sldChg>
      <pc:sldChg chg="modSp mod">
        <pc:chgData name="Roger Caiazza" userId="47a8cde2-ab1a-4e11-98a1-f504c2d6c3e3" providerId="ADAL" clId="{6994628F-9433-45F1-B608-F498F56EAD63}" dt="2026-02-05T16:15:15.907" v="1157" actId="20577"/>
        <pc:sldMkLst>
          <pc:docMk/>
          <pc:sldMk cId="3936917825" sldId="263"/>
        </pc:sldMkLst>
        <pc:spChg chg="mod">
          <ac:chgData name="Roger Caiazza" userId="47a8cde2-ab1a-4e11-98a1-f504c2d6c3e3" providerId="ADAL" clId="{6994628F-9433-45F1-B608-F498F56EAD63}" dt="2026-02-05T16:15:15.907" v="1157" actId="20577"/>
          <ac:spMkLst>
            <pc:docMk/>
            <pc:sldMk cId="3936917825" sldId="263"/>
            <ac:spMk id="2" creationId="{AF651A4F-5C73-B58C-3162-A4FB19AFCC77}"/>
          </ac:spMkLst>
        </pc:spChg>
        <pc:spChg chg="mod">
          <ac:chgData name="Roger Caiazza" userId="47a8cde2-ab1a-4e11-98a1-f504c2d6c3e3" providerId="ADAL" clId="{6994628F-9433-45F1-B608-F498F56EAD63}" dt="2026-02-05T15:55:27.399" v="1117" actId="20577"/>
          <ac:spMkLst>
            <pc:docMk/>
            <pc:sldMk cId="3936917825" sldId="263"/>
            <ac:spMk id="3" creationId="{1DEBDB7F-C4CA-97E9-E7B3-C232A5FA2A24}"/>
          </ac:spMkLst>
        </pc:spChg>
      </pc:sldChg>
      <pc:sldChg chg="modSp mod">
        <pc:chgData name="Roger Caiazza" userId="47a8cde2-ab1a-4e11-98a1-f504c2d6c3e3" providerId="ADAL" clId="{6994628F-9433-45F1-B608-F498F56EAD63}" dt="2026-02-06T02:01:02.697" v="2299" actId="113"/>
        <pc:sldMkLst>
          <pc:docMk/>
          <pc:sldMk cId="4111832548" sldId="264"/>
        </pc:sldMkLst>
        <pc:spChg chg="mod">
          <ac:chgData name="Roger Caiazza" userId="47a8cde2-ab1a-4e11-98a1-f504c2d6c3e3" providerId="ADAL" clId="{6994628F-9433-45F1-B608-F498F56EAD63}" dt="2026-02-06T02:01:02.697" v="2299" actId="113"/>
          <ac:spMkLst>
            <pc:docMk/>
            <pc:sldMk cId="4111832548" sldId="264"/>
            <ac:spMk id="2" creationId="{4446176F-8102-155A-0D98-2107342BCAA7}"/>
          </ac:spMkLst>
        </pc:spChg>
        <pc:spChg chg="mod">
          <ac:chgData name="Roger Caiazza" userId="47a8cde2-ab1a-4e11-98a1-f504c2d6c3e3" providerId="ADAL" clId="{6994628F-9433-45F1-B608-F498F56EAD63}" dt="2026-02-06T01:57:52.232" v="2107" actId="20577"/>
          <ac:spMkLst>
            <pc:docMk/>
            <pc:sldMk cId="4111832548" sldId="264"/>
            <ac:spMk id="3" creationId="{F9488EBB-1687-CDC9-5762-21C31B6B6385}"/>
          </ac:spMkLst>
        </pc:spChg>
      </pc:sldChg>
      <pc:sldChg chg="modSp del mod">
        <pc:chgData name="Roger Caiazza" userId="47a8cde2-ab1a-4e11-98a1-f504c2d6c3e3" providerId="ADAL" clId="{6994628F-9433-45F1-B608-F498F56EAD63}" dt="2026-02-05T15:58:13.153" v="1119" actId="47"/>
        <pc:sldMkLst>
          <pc:docMk/>
          <pc:sldMk cId="606924042" sldId="265"/>
        </pc:sldMkLst>
        <pc:spChg chg="mod">
          <ac:chgData name="Roger Caiazza" userId="47a8cde2-ab1a-4e11-98a1-f504c2d6c3e3" providerId="ADAL" clId="{6994628F-9433-45F1-B608-F498F56EAD63}" dt="2026-02-05T15:57:34.441" v="1118" actId="6549"/>
          <ac:spMkLst>
            <pc:docMk/>
            <pc:sldMk cId="606924042" sldId="265"/>
            <ac:spMk id="3" creationId="{BE915D45-9D3B-72F0-34D6-4B5C5D13D3F2}"/>
          </ac:spMkLst>
        </pc:spChg>
      </pc:sldChg>
      <pc:sldChg chg="modSp mod">
        <pc:chgData name="Roger Caiazza" userId="47a8cde2-ab1a-4e11-98a1-f504c2d6c3e3" providerId="ADAL" clId="{6994628F-9433-45F1-B608-F498F56EAD63}" dt="2026-02-06T02:01:12.589" v="2302" actId="14100"/>
        <pc:sldMkLst>
          <pc:docMk/>
          <pc:sldMk cId="936288888" sldId="266"/>
        </pc:sldMkLst>
        <pc:spChg chg="mod">
          <ac:chgData name="Roger Caiazza" userId="47a8cde2-ab1a-4e11-98a1-f504c2d6c3e3" providerId="ADAL" clId="{6994628F-9433-45F1-B608-F498F56EAD63}" dt="2026-02-06T02:01:09.439" v="2301" actId="14100"/>
          <ac:spMkLst>
            <pc:docMk/>
            <pc:sldMk cId="936288888" sldId="266"/>
            <ac:spMk id="2" creationId="{156DAD4A-1C02-23D0-4F7B-36CFC0382E40}"/>
          </ac:spMkLst>
        </pc:spChg>
        <pc:spChg chg="mod">
          <ac:chgData name="Roger Caiazza" userId="47a8cde2-ab1a-4e11-98a1-f504c2d6c3e3" providerId="ADAL" clId="{6994628F-9433-45F1-B608-F498F56EAD63}" dt="2026-02-06T02:01:12.589" v="2302" actId="14100"/>
          <ac:spMkLst>
            <pc:docMk/>
            <pc:sldMk cId="936288888" sldId="266"/>
            <ac:spMk id="3" creationId="{536F5666-7A02-B320-BCCB-27646B366EFA}"/>
          </ac:spMkLst>
        </pc:spChg>
      </pc:sldChg>
      <pc:sldChg chg="modSp new mod">
        <pc:chgData name="Roger Caiazza" userId="47a8cde2-ab1a-4e11-98a1-f504c2d6c3e3" providerId="ADAL" clId="{6994628F-9433-45F1-B608-F498F56EAD63}" dt="2026-02-05T13:15:42.741" v="842" actId="20577"/>
        <pc:sldMkLst>
          <pc:docMk/>
          <pc:sldMk cId="3420464874" sldId="267"/>
        </pc:sldMkLst>
        <pc:spChg chg="mod">
          <ac:chgData name="Roger Caiazza" userId="47a8cde2-ab1a-4e11-98a1-f504c2d6c3e3" providerId="ADAL" clId="{6994628F-9433-45F1-B608-F498F56EAD63}" dt="2026-02-05T12:45:30.985" v="488" actId="113"/>
          <ac:spMkLst>
            <pc:docMk/>
            <pc:sldMk cId="3420464874" sldId="267"/>
            <ac:spMk id="2" creationId="{A23A3CAC-0EF8-B1EF-FD1E-3067E3542BD0}"/>
          </ac:spMkLst>
        </pc:spChg>
        <pc:spChg chg="mod">
          <ac:chgData name="Roger Caiazza" userId="47a8cde2-ab1a-4e11-98a1-f504c2d6c3e3" providerId="ADAL" clId="{6994628F-9433-45F1-B608-F498F56EAD63}" dt="2026-02-05T13:15:42.741" v="842" actId="20577"/>
          <ac:spMkLst>
            <pc:docMk/>
            <pc:sldMk cId="3420464874" sldId="267"/>
            <ac:spMk id="3" creationId="{617E58A3-2B3C-5745-A960-C3A5A99BC70D}"/>
          </ac:spMkLst>
        </pc:spChg>
      </pc:sldChg>
      <pc:sldChg chg="modSp new del mod">
        <pc:chgData name="Roger Caiazza" userId="47a8cde2-ab1a-4e11-98a1-f504c2d6c3e3" providerId="ADAL" clId="{6994628F-9433-45F1-B608-F498F56EAD63}" dt="2026-02-06T01:17:56.610" v="1687" actId="2696"/>
        <pc:sldMkLst>
          <pc:docMk/>
          <pc:sldMk cId="2110044213" sldId="268"/>
        </pc:sldMkLst>
        <pc:spChg chg="mod">
          <ac:chgData name="Roger Caiazza" userId="47a8cde2-ab1a-4e11-98a1-f504c2d6c3e3" providerId="ADAL" clId="{6994628F-9433-45F1-B608-F498F56EAD63}" dt="2026-02-05T15:16:49.663" v="1030" actId="14100"/>
          <ac:spMkLst>
            <pc:docMk/>
            <pc:sldMk cId="2110044213" sldId="268"/>
            <ac:spMk id="2" creationId="{02B318B3-3738-5C85-0CEE-C998012EFEF2}"/>
          </ac:spMkLst>
        </pc:spChg>
        <pc:spChg chg="mod">
          <ac:chgData name="Roger Caiazza" userId="47a8cde2-ab1a-4e11-98a1-f504c2d6c3e3" providerId="ADAL" clId="{6994628F-9433-45F1-B608-F498F56EAD63}" dt="2026-02-05T15:16:56.479" v="1032" actId="20577"/>
          <ac:spMkLst>
            <pc:docMk/>
            <pc:sldMk cId="2110044213" sldId="268"/>
            <ac:spMk id="3" creationId="{B542F646-3E1C-B3FB-64AB-AAD20F498FFA}"/>
          </ac:spMkLst>
        </pc:spChg>
      </pc:sldChg>
      <pc:sldChg chg="addSp delSp modSp new mod">
        <pc:chgData name="Roger Caiazza" userId="47a8cde2-ab1a-4e11-98a1-f504c2d6c3e3" providerId="ADAL" clId="{6994628F-9433-45F1-B608-F498F56EAD63}" dt="2026-02-05T19:29:34.015" v="1421" actId="113"/>
        <pc:sldMkLst>
          <pc:docMk/>
          <pc:sldMk cId="3728316202" sldId="269"/>
        </pc:sldMkLst>
        <pc:spChg chg="mod">
          <ac:chgData name="Roger Caiazza" userId="47a8cde2-ab1a-4e11-98a1-f504c2d6c3e3" providerId="ADAL" clId="{6994628F-9433-45F1-B608-F498F56EAD63}" dt="2026-02-05T19:29:34.015" v="1421" actId="113"/>
          <ac:spMkLst>
            <pc:docMk/>
            <pc:sldMk cId="3728316202" sldId="269"/>
            <ac:spMk id="2" creationId="{D479A6E0-8A85-15C3-B60A-92ABF56D870C}"/>
          </ac:spMkLst>
        </pc:spChg>
        <pc:spChg chg="del mod">
          <ac:chgData name="Roger Caiazza" userId="47a8cde2-ab1a-4e11-98a1-f504c2d6c3e3" providerId="ADAL" clId="{6994628F-9433-45F1-B608-F498F56EAD63}" dt="2026-02-05T18:21:39.126" v="1274"/>
          <ac:spMkLst>
            <pc:docMk/>
            <pc:sldMk cId="3728316202" sldId="269"/>
            <ac:spMk id="3" creationId="{25C86A64-7BA5-F973-873F-BB2FE30A6B4C}"/>
          </ac:spMkLst>
        </pc:spChg>
        <pc:picChg chg="add mod">
          <ac:chgData name="Roger Caiazza" userId="47a8cde2-ab1a-4e11-98a1-f504c2d6c3e3" providerId="ADAL" clId="{6994628F-9433-45F1-B608-F498F56EAD63}" dt="2026-02-05T18:21:50.995" v="1277" actId="14100"/>
          <ac:picMkLst>
            <pc:docMk/>
            <pc:sldMk cId="3728316202" sldId="269"/>
            <ac:picMk id="4" creationId="{4178BC3F-4B43-333C-E166-E530DF76CD53}"/>
          </ac:picMkLst>
        </pc:picChg>
      </pc:sldChg>
      <pc:sldChg chg="addSp delSp modSp new mod">
        <pc:chgData name="Roger Caiazza" userId="47a8cde2-ab1a-4e11-98a1-f504c2d6c3e3" providerId="ADAL" clId="{6994628F-9433-45F1-B608-F498F56EAD63}" dt="2026-02-05T19:29:42.862" v="1422" actId="113"/>
        <pc:sldMkLst>
          <pc:docMk/>
          <pc:sldMk cId="1978005999" sldId="270"/>
        </pc:sldMkLst>
        <pc:spChg chg="mod">
          <ac:chgData name="Roger Caiazza" userId="47a8cde2-ab1a-4e11-98a1-f504c2d6c3e3" providerId="ADAL" clId="{6994628F-9433-45F1-B608-F498F56EAD63}" dt="2026-02-05T19:29:42.862" v="1422" actId="113"/>
          <ac:spMkLst>
            <pc:docMk/>
            <pc:sldMk cId="1978005999" sldId="270"/>
            <ac:spMk id="2" creationId="{2248283B-0D2D-F290-5A28-85648715FC84}"/>
          </ac:spMkLst>
        </pc:spChg>
        <pc:spChg chg="del mod">
          <ac:chgData name="Roger Caiazza" userId="47a8cde2-ab1a-4e11-98a1-f504c2d6c3e3" providerId="ADAL" clId="{6994628F-9433-45F1-B608-F498F56EAD63}" dt="2026-02-05T18:22:56.119" v="1330"/>
          <ac:spMkLst>
            <pc:docMk/>
            <pc:sldMk cId="1978005999" sldId="270"/>
            <ac:spMk id="3" creationId="{85758E82-85BD-8392-7013-5F8AD573CAB0}"/>
          </ac:spMkLst>
        </pc:spChg>
        <pc:picChg chg="add mod">
          <ac:chgData name="Roger Caiazza" userId="47a8cde2-ab1a-4e11-98a1-f504c2d6c3e3" providerId="ADAL" clId="{6994628F-9433-45F1-B608-F498F56EAD63}" dt="2026-02-05T18:22:56.119" v="1330"/>
          <ac:picMkLst>
            <pc:docMk/>
            <pc:sldMk cId="1978005999" sldId="270"/>
            <ac:picMk id="4" creationId="{AD51652E-DEFD-B82A-C40E-829941B3FBA4}"/>
          </ac:picMkLst>
        </pc:picChg>
      </pc:sldChg>
      <pc:sldChg chg="addSp modSp new mod">
        <pc:chgData name="Roger Caiazza" userId="47a8cde2-ab1a-4e11-98a1-f504c2d6c3e3" providerId="ADAL" clId="{6994628F-9433-45F1-B608-F498F56EAD63}" dt="2026-02-05T19:29:54.901" v="1423" actId="113"/>
        <pc:sldMkLst>
          <pc:docMk/>
          <pc:sldMk cId="2379098576" sldId="271"/>
        </pc:sldMkLst>
        <pc:spChg chg="mod">
          <ac:chgData name="Roger Caiazza" userId="47a8cde2-ab1a-4e11-98a1-f504c2d6c3e3" providerId="ADAL" clId="{6994628F-9433-45F1-B608-F498F56EAD63}" dt="2026-02-05T19:29:54.901" v="1423" actId="113"/>
          <ac:spMkLst>
            <pc:docMk/>
            <pc:sldMk cId="2379098576" sldId="271"/>
            <ac:spMk id="2" creationId="{F54F4EB7-9EC0-05E6-5D74-5EFADD269872}"/>
          </ac:spMkLst>
        </pc:spChg>
        <pc:spChg chg="mod">
          <ac:chgData name="Roger Caiazza" userId="47a8cde2-ab1a-4e11-98a1-f504c2d6c3e3" providerId="ADAL" clId="{6994628F-9433-45F1-B608-F498F56EAD63}" dt="2026-02-05T18:27:22.744" v="1416" actId="14100"/>
          <ac:spMkLst>
            <pc:docMk/>
            <pc:sldMk cId="2379098576" sldId="271"/>
            <ac:spMk id="3" creationId="{5CA73841-E464-3F36-4517-CE5CD6F5C306}"/>
          </ac:spMkLst>
        </pc:spChg>
        <pc:picChg chg="add mod">
          <ac:chgData name="Roger Caiazza" userId="47a8cde2-ab1a-4e11-98a1-f504c2d6c3e3" providerId="ADAL" clId="{6994628F-9433-45F1-B608-F498F56EAD63}" dt="2026-02-05T18:27:41.471" v="1420" actId="14100"/>
          <ac:picMkLst>
            <pc:docMk/>
            <pc:sldMk cId="2379098576" sldId="271"/>
            <ac:picMk id="5" creationId="{53D948BC-CAA0-89A3-65A4-E1C9418B210B}"/>
          </ac:picMkLst>
        </pc:picChg>
      </pc:sldChg>
      <pc:sldChg chg="addSp delSp modSp new mod">
        <pc:chgData name="Roger Caiazza" userId="47a8cde2-ab1a-4e11-98a1-f504c2d6c3e3" providerId="ADAL" clId="{6994628F-9433-45F1-B608-F498F56EAD63}" dt="2026-02-06T02:10:20.306" v="2736" actId="113"/>
        <pc:sldMkLst>
          <pc:docMk/>
          <pc:sldMk cId="901795736" sldId="272"/>
        </pc:sldMkLst>
        <pc:spChg chg="mod">
          <ac:chgData name="Roger Caiazza" userId="47a8cde2-ab1a-4e11-98a1-f504c2d6c3e3" providerId="ADAL" clId="{6994628F-9433-45F1-B608-F498F56EAD63}" dt="2026-02-06T02:10:20.306" v="2736" actId="113"/>
          <ac:spMkLst>
            <pc:docMk/>
            <pc:sldMk cId="901795736" sldId="272"/>
            <ac:spMk id="2" creationId="{02475675-8CC3-6DA1-3BC2-9B2A97AAAD83}"/>
          </ac:spMkLst>
        </pc:spChg>
        <pc:spChg chg="del mod">
          <ac:chgData name="Roger Caiazza" userId="47a8cde2-ab1a-4e11-98a1-f504c2d6c3e3" providerId="ADAL" clId="{6994628F-9433-45F1-B608-F498F56EAD63}" dt="2026-02-05T20:40:20.162" v="1582"/>
          <ac:spMkLst>
            <pc:docMk/>
            <pc:sldMk cId="901795736" sldId="272"/>
            <ac:spMk id="3" creationId="{2247CC68-6F8D-885E-01BE-6A15C94B3CCF}"/>
          </ac:spMkLst>
        </pc:spChg>
        <pc:spChg chg="add del mod">
          <ac:chgData name="Roger Caiazza" userId="47a8cde2-ab1a-4e11-98a1-f504c2d6c3e3" providerId="ADAL" clId="{6994628F-9433-45F1-B608-F498F56EAD63}" dt="2026-02-05T20:44:26.849" v="1590" actId="22"/>
          <ac:spMkLst>
            <pc:docMk/>
            <pc:sldMk cId="901795736" sldId="272"/>
            <ac:spMk id="6" creationId="{8DF3353D-9ADC-DFDE-79A1-98D4106FB016}"/>
          </ac:spMkLst>
        </pc:spChg>
        <pc:picChg chg="add del mod modCrop">
          <ac:chgData name="Roger Caiazza" userId="47a8cde2-ab1a-4e11-98a1-f504c2d6c3e3" providerId="ADAL" clId="{6994628F-9433-45F1-B608-F498F56EAD63}" dt="2026-02-05T20:41:51.190" v="1589" actId="478"/>
          <ac:picMkLst>
            <pc:docMk/>
            <pc:sldMk cId="901795736" sldId="272"/>
            <ac:picMk id="4" creationId="{FA4088E8-62C4-E895-0E9D-80AD74B07B00}"/>
          </ac:picMkLst>
        </pc:picChg>
        <pc:picChg chg="add mod ord">
          <ac:chgData name="Roger Caiazza" userId="47a8cde2-ab1a-4e11-98a1-f504c2d6c3e3" providerId="ADAL" clId="{6994628F-9433-45F1-B608-F498F56EAD63}" dt="2026-02-05T20:44:35.809" v="1593" actId="14100"/>
          <ac:picMkLst>
            <pc:docMk/>
            <pc:sldMk cId="901795736" sldId="272"/>
            <ac:picMk id="8" creationId="{F7A1CFE8-3D5B-B30E-2B66-1E075F1A273D}"/>
          </ac:picMkLst>
        </pc:picChg>
      </pc:sldChg>
      <pc:sldChg chg="new del">
        <pc:chgData name="Roger Caiazza" userId="47a8cde2-ab1a-4e11-98a1-f504c2d6c3e3" providerId="ADAL" clId="{6994628F-9433-45F1-B608-F498F56EAD63}" dt="2026-02-06T01:20:27.807" v="1689" actId="680"/>
        <pc:sldMkLst>
          <pc:docMk/>
          <pc:sldMk cId="720779445" sldId="273"/>
        </pc:sldMkLst>
      </pc:sldChg>
      <pc:sldChg chg="modSp new mod">
        <pc:chgData name="Roger Caiazza" userId="47a8cde2-ab1a-4e11-98a1-f504c2d6c3e3" providerId="ADAL" clId="{6994628F-9433-45F1-B608-F498F56EAD63}" dt="2026-02-06T02:10:45.654" v="2737" actId="113"/>
        <pc:sldMkLst>
          <pc:docMk/>
          <pc:sldMk cId="3619726173" sldId="273"/>
        </pc:sldMkLst>
        <pc:spChg chg="mod">
          <ac:chgData name="Roger Caiazza" userId="47a8cde2-ab1a-4e11-98a1-f504c2d6c3e3" providerId="ADAL" clId="{6994628F-9433-45F1-B608-F498F56EAD63}" dt="2026-02-06T02:10:45.654" v="2737" actId="113"/>
          <ac:spMkLst>
            <pc:docMk/>
            <pc:sldMk cId="3619726173" sldId="273"/>
            <ac:spMk id="2" creationId="{7178CE18-C861-DEA7-6204-F9C97E6494A3}"/>
          </ac:spMkLst>
        </pc:spChg>
        <pc:spChg chg="mod">
          <ac:chgData name="Roger Caiazza" userId="47a8cde2-ab1a-4e11-98a1-f504c2d6c3e3" providerId="ADAL" clId="{6994628F-9433-45F1-B608-F498F56EAD63}" dt="2026-02-06T02:03:23.052" v="2310" actId="27636"/>
          <ac:spMkLst>
            <pc:docMk/>
            <pc:sldMk cId="3619726173" sldId="273"/>
            <ac:spMk id="3" creationId="{09F53A2F-016B-7A31-EFD3-C2AD827F8E08}"/>
          </ac:spMkLst>
        </pc:spChg>
      </pc:sldChg>
      <pc:sldChg chg="modSp new mod">
        <pc:chgData name="Roger Caiazza" userId="47a8cde2-ab1a-4e11-98a1-f504c2d6c3e3" providerId="ADAL" clId="{6994628F-9433-45F1-B608-F498F56EAD63}" dt="2026-02-06T01:44:06.091" v="1849" actId="27636"/>
        <pc:sldMkLst>
          <pc:docMk/>
          <pc:sldMk cId="3794772417" sldId="274"/>
        </pc:sldMkLst>
        <pc:spChg chg="mod">
          <ac:chgData name="Roger Caiazza" userId="47a8cde2-ab1a-4e11-98a1-f504c2d6c3e3" providerId="ADAL" clId="{6994628F-9433-45F1-B608-F498F56EAD63}" dt="2026-02-06T01:44:01.983" v="1847" actId="14100"/>
          <ac:spMkLst>
            <pc:docMk/>
            <pc:sldMk cId="3794772417" sldId="274"/>
            <ac:spMk id="2" creationId="{F42C6F82-A6D2-DF88-58A6-A5FBF042338D}"/>
          </ac:spMkLst>
        </pc:spChg>
        <pc:spChg chg="mod">
          <ac:chgData name="Roger Caiazza" userId="47a8cde2-ab1a-4e11-98a1-f504c2d6c3e3" providerId="ADAL" clId="{6994628F-9433-45F1-B608-F498F56EAD63}" dt="2026-02-06T01:44:06.091" v="1849" actId="27636"/>
          <ac:spMkLst>
            <pc:docMk/>
            <pc:sldMk cId="3794772417" sldId="274"/>
            <ac:spMk id="3" creationId="{104A7ED2-B804-2458-D5D1-42E1295D1F1D}"/>
          </ac:spMkLst>
        </pc:spChg>
      </pc:sldChg>
      <pc:sldChg chg="modSp new mod">
        <pc:chgData name="Roger Caiazza" userId="47a8cde2-ab1a-4e11-98a1-f504c2d6c3e3" providerId="ADAL" clId="{6994628F-9433-45F1-B608-F498F56EAD63}" dt="2026-02-06T15:46:32.181" v="3131" actId="6549"/>
        <pc:sldMkLst>
          <pc:docMk/>
          <pc:sldMk cId="1853508258" sldId="275"/>
        </pc:sldMkLst>
        <pc:spChg chg="mod">
          <ac:chgData name="Roger Caiazza" userId="47a8cde2-ab1a-4e11-98a1-f504c2d6c3e3" providerId="ADAL" clId="{6994628F-9433-45F1-B608-F498F56EAD63}" dt="2026-02-06T02:07:27.619" v="2591" actId="14100"/>
          <ac:spMkLst>
            <pc:docMk/>
            <pc:sldMk cId="1853508258" sldId="275"/>
            <ac:spMk id="2" creationId="{6525392F-3611-BBA0-7C07-B88D385E88E6}"/>
          </ac:spMkLst>
        </pc:spChg>
        <pc:spChg chg="mod">
          <ac:chgData name="Roger Caiazza" userId="47a8cde2-ab1a-4e11-98a1-f504c2d6c3e3" providerId="ADAL" clId="{6994628F-9433-45F1-B608-F498F56EAD63}" dt="2026-02-06T15:46:32.181" v="3131" actId="6549"/>
          <ac:spMkLst>
            <pc:docMk/>
            <pc:sldMk cId="1853508258" sldId="275"/>
            <ac:spMk id="3" creationId="{C94E70DD-94F1-8C57-5170-476F802F22FF}"/>
          </ac:spMkLst>
        </pc:spChg>
      </pc:sldChg>
      <pc:sldChg chg="modSp add mod">
        <pc:chgData name="Roger Caiazza" userId="47a8cde2-ab1a-4e11-98a1-f504c2d6c3e3" providerId="ADAL" clId="{6994628F-9433-45F1-B608-F498F56EAD63}" dt="2026-02-06T13:13:56.648" v="2838" actId="14100"/>
        <pc:sldMkLst>
          <pc:docMk/>
          <pc:sldMk cId="2486835301" sldId="276"/>
        </pc:sldMkLst>
        <pc:spChg chg="mod">
          <ac:chgData name="Roger Caiazza" userId="47a8cde2-ab1a-4e11-98a1-f504c2d6c3e3" providerId="ADAL" clId="{6994628F-9433-45F1-B608-F498F56EAD63}" dt="2026-02-06T13:13:18.649" v="2827" actId="20577"/>
          <ac:spMkLst>
            <pc:docMk/>
            <pc:sldMk cId="2486835301" sldId="276"/>
            <ac:spMk id="2" creationId="{6494839C-832C-EF77-3A96-7BBD136BCB94}"/>
          </ac:spMkLst>
        </pc:spChg>
        <pc:spChg chg="mod">
          <ac:chgData name="Roger Caiazza" userId="47a8cde2-ab1a-4e11-98a1-f504c2d6c3e3" providerId="ADAL" clId="{6994628F-9433-45F1-B608-F498F56EAD63}" dt="2026-02-06T13:13:56.648" v="2838" actId="14100"/>
          <ac:spMkLst>
            <pc:docMk/>
            <pc:sldMk cId="2486835301" sldId="276"/>
            <ac:spMk id="3" creationId="{F4DEF787-3E4C-4F6B-BD1A-26A15FD8B91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BC4FF7-B5C5-4F5E-9A9A-4B134635275F}" type="datetimeFigureOut">
              <a:rPr lang="en-US" smtClean="0"/>
              <a:t>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F0531-F1B7-4E9B-B7F2-E505BA06A965}" type="slidenum">
              <a:rPr lang="en-US" smtClean="0"/>
              <a:t>‹#›</a:t>
            </a:fld>
            <a:endParaRPr lang="en-US"/>
          </a:p>
        </p:txBody>
      </p:sp>
    </p:spTree>
    <p:extLst>
      <p:ext uri="{BB962C8B-B14F-4D97-AF65-F5344CB8AC3E}">
        <p14:creationId xmlns:p14="http://schemas.microsoft.com/office/powerpoint/2010/main" val="198749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a:t>
            </a:fld>
            <a:endParaRPr lang="en-US"/>
          </a:p>
        </p:txBody>
      </p:sp>
    </p:spTree>
    <p:extLst>
      <p:ext uri="{BB962C8B-B14F-4D97-AF65-F5344CB8AC3E}">
        <p14:creationId xmlns:p14="http://schemas.microsoft.com/office/powerpoint/2010/main" val="136706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78CA4-B9DA-DBFB-09AF-89512BD74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5DA6B-478D-153B-326C-D96139A09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B7085-458C-0985-F6E5-688E2E7F68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D79A64-8C7C-C54C-0FC7-85DFA430FF50}"/>
              </a:ext>
            </a:extLst>
          </p:cNvPr>
          <p:cNvSpPr>
            <a:spLocks noGrp="1"/>
          </p:cNvSpPr>
          <p:nvPr>
            <p:ph type="sldNum" sz="quarter" idx="5"/>
          </p:nvPr>
        </p:nvSpPr>
        <p:spPr/>
        <p:txBody>
          <a:bodyPr/>
          <a:lstStyle/>
          <a:p>
            <a:fld id="{4FBF0531-F1B7-4E9B-B7F2-E505BA06A965}" type="slidenum">
              <a:rPr lang="en-US" smtClean="0"/>
              <a:t>2</a:t>
            </a:fld>
            <a:endParaRPr lang="en-US"/>
          </a:p>
        </p:txBody>
      </p:sp>
    </p:spTree>
    <p:extLst>
      <p:ext uri="{BB962C8B-B14F-4D97-AF65-F5344CB8AC3E}">
        <p14:creationId xmlns:p14="http://schemas.microsoft.com/office/powerpoint/2010/main" val="3189346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3</a:t>
            </a:fld>
            <a:endParaRPr lang="en-US"/>
          </a:p>
        </p:txBody>
      </p:sp>
    </p:spTree>
    <p:extLst>
      <p:ext uri="{BB962C8B-B14F-4D97-AF65-F5344CB8AC3E}">
        <p14:creationId xmlns:p14="http://schemas.microsoft.com/office/powerpoint/2010/main" val="3568383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4</a:t>
            </a:fld>
            <a:endParaRPr lang="en-US"/>
          </a:p>
        </p:txBody>
      </p:sp>
    </p:spTree>
    <p:extLst>
      <p:ext uri="{BB962C8B-B14F-4D97-AF65-F5344CB8AC3E}">
        <p14:creationId xmlns:p14="http://schemas.microsoft.com/office/powerpoint/2010/main" val="2682434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5</a:t>
            </a:fld>
            <a:endParaRPr lang="en-US"/>
          </a:p>
        </p:txBody>
      </p:sp>
    </p:spTree>
    <p:extLst>
      <p:ext uri="{BB962C8B-B14F-4D97-AF65-F5344CB8AC3E}">
        <p14:creationId xmlns:p14="http://schemas.microsoft.com/office/powerpoint/2010/main" val="695392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6</a:t>
            </a:fld>
            <a:endParaRPr lang="en-US"/>
          </a:p>
        </p:txBody>
      </p:sp>
    </p:spTree>
    <p:extLst>
      <p:ext uri="{BB962C8B-B14F-4D97-AF65-F5344CB8AC3E}">
        <p14:creationId xmlns:p14="http://schemas.microsoft.com/office/powerpoint/2010/main" val="1769411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7</a:t>
            </a:fld>
            <a:endParaRPr lang="en-US"/>
          </a:p>
        </p:txBody>
      </p:sp>
    </p:spTree>
    <p:extLst>
      <p:ext uri="{BB962C8B-B14F-4D97-AF65-F5344CB8AC3E}">
        <p14:creationId xmlns:p14="http://schemas.microsoft.com/office/powerpoint/2010/main" val="3106558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8</a:t>
            </a:fld>
            <a:endParaRPr lang="en-US"/>
          </a:p>
        </p:txBody>
      </p:sp>
    </p:spTree>
    <p:extLst>
      <p:ext uri="{BB962C8B-B14F-4D97-AF65-F5344CB8AC3E}">
        <p14:creationId xmlns:p14="http://schemas.microsoft.com/office/powerpoint/2010/main" val="2614852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9</a:t>
            </a:fld>
            <a:endParaRPr lang="en-US"/>
          </a:p>
        </p:txBody>
      </p:sp>
    </p:spTree>
    <p:extLst>
      <p:ext uri="{BB962C8B-B14F-4D97-AF65-F5344CB8AC3E}">
        <p14:creationId xmlns:p14="http://schemas.microsoft.com/office/powerpoint/2010/main" val="2758639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10</a:t>
            </a:fld>
            <a:endParaRPr lang="en-US"/>
          </a:p>
        </p:txBody>
      </p:sp>
    </p:spTree>
    <p:extLst>
      <p:ext uri="{BB962C8B-B14F-4D97-AF65-F5344CB8AC3E}">
        <p14:creationId xmlns:p14="http://schemas.microsoft.com/office/powerpoint/2010/main" val="1286941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11</a:t>
            </a:fld>
            <a:endParaRPr lang="en-US"/>
          </a:p>
        </p:txBody>
      </p:sp>
    </p:spTree>
    <p:extLst>
      <p:ext uri="{BB962C8B-B14F-4D97-AF65-F5344CB8AC3E}">
        <p14:creationId xmlns:p14="http://schemas.microsoft.com/office/powerpoint/2010/main" val="512364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12</a:t>
            </a:fld>
            <a:endParaRPr lang="en-US"/>
          </a:p>
        </p:txBody>
      </p:sp>
    </p:spTree>
    <p:extLst>
      <p:ext uri="{BB962C8B-B14F-4D97-AF65-F5344CB8AC3E}">
        <p14:creationId xmlns:p14="http://schemas.microsoft.com/office/powerpoint/2010/main" val="3869883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13</a:t>
            </a:fld>
            <a:endParaRPr lang="en-US"/>
          </a:p>
        </p:txBody>
      </p:sp>
    </p:spTree>
    <p:extLst>
      <p:ext uri="{BB962C8B-B14F-4D97-AF65-F5344CB8AC3E}">
        <p14:creationId xmlns:p14="http://schemas.microsoft.com/office/powerpoint/2010/main" val="882943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14</a:t>
            </a:fld>
            <a:endParaRPr lang="en-US"/>
          </a:p>
        </p:txBody>
      </p:sp>
    </p:spTree>
    <p:extLst>
      <p:ext uri="{BB962C8B-B14F-4D97-AF65-F5344CB8AC3E}">
        <p14:creationId xmlns:p14="http://schemas.microsoft.com/office/powerpoint/2010/main" val="3372463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15</a:t>
            </a:fld>
            <a:endParaRPr lang="en-US"/>
          </a:p>
        </p:txBody>
      </p:sp>
    </p:spTree>
    <p:extLst>
      <p:ext uri="{BB962C8B-B14F-4D97-AF65-F5344CB8AC3E}">
        <p14:creationId xmlns:p14="http://schemas.microsoft.com/office/powerpoint/2010/main" val="2358859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16</a:t>
            </a:fld>
            <a:endParaRPr lang="en-US"/>
          </a:p>
        </p:txBody>
      </p:sp>
    </p:spTree>
    <p:extLst>
      <p:ext uri="{BB962C8B-B14F-4D97-AF65-F5344CB8AC3E}">
        <p14:creationId xmlns:p14="http://schemas.microsoft.com/office/powerpoint/2010/main" val="3455312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F0531-F1B7-4E9B-B7F2-E505BA06A965}" type="slidenum">
              <a:rPr lang="en-US" smtClean="0"/>
              <a:t>17</a:t>
            </a:fld>
            <a:endParaRPr lang="en-US"/>
          </a:p>
        </p:txBody>
      </p:sp>
    </p:spTree>
    <p:extLst>
      <p:ext uri="{BB962C8B-B14F-4D97-AF65-F5344CB8AC3E}">
        <p14:creationId xmlns:p14="http://schemas.microsoft.com/office/powerpoint/2010/main" val="2274081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BF0531-F1B7-4E9B-B7F2-E505BA06A965}" type="slidenum">
              <a:rPr lang="en-US" smtClean="0"/>
              <a:t>18</a:t>
            </a:fld>
            <a:endParaRPr lang="en-US"/>
          </a:p>
        </p:txBody>
      </p:sp>
    </p:spTree>
    <p:extLst>
      <p:ext uri="{BB962C8B-B14F-4D97-AF65-F5344CB8AC3E}">
        <p14:creationId xmlns:p14="http://schemas.microsoft.com/office/powerpoint/2010/main" val="1174101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8E51B-77C2-62F7-D56F-6775E80D4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1056A9-F22B-B826-A9B3-71132AA29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233B49-BD77-E2EC-5E56-8FC5828E98F4}"/>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7C281193-DC1A-4D67-7FCA-AF73CAAD58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C772A-C716-149D-F330-F60E1FF42013}"/>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1024968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0B5F6-556D-ADB4-A23E-8ED18927F7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72497-46EE-FD59-3C67-E7A6DA8D72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4E593-118A-007F-2082-25D75CC4BBDE}"/>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ADE5EEF8-FCBC-705D-E7BD-9E3340AC86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54207-258E-8DF9-5E44-1FE809DAD0A8}"/>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3759518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75B9-270E-043D-AD19-822923BB88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DC4DD4-98E6-AC08-C2BB-3D8A32F549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41AF06-23DC-27BB-3279-6995D8574576}"/>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1F992F08-2A61-83D3-7663-C8CAA2556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DF8960-11B2-D1CD-55B5-F1E6DEFA3C8F}"/>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1329000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537DA-5774-5E8A-05F9-110734B751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E98222-6112-0583-C0D8-E4FC34575B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3A0402-E0ED-D1E9-CFB5-5896428118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5A06F0-6C5E-D9CE-9EBC-69911150DCAB}"/>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6" name="Footer Placeholder 5">
            <a:extLst>
              <a:ext uri="{FF2B5EF4-FFF2-40B4-BE49-F238E27FC236}">
                <a16:creationId xmlns:a16="http://schemas.microsoft.com/office/drawing/2014/main" id="{81D390DC-CFAD-0D05-BA44-5A844AE47C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BB064B-6F3A-0D5D-438C-8E87E94B8213}"/>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904318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49EF-44F3-6C45-16A2-946F34C31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755224-A1B4-E0E4-3687-6E5BDDE5B6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4B1541-0C4E-C60E-ACFE-BE0244F862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225C9D-D9A1-1E7C-0333-DE821EDA8B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1E16A2-8761-5620-7436-6066CBD43C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0AFBC2-F439-1404-6466-FC5D004BFAA7}"/>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8" name="Footer Placeholder 7">
            <a:extLst>
              <a:ext uri="{FF2B5EF4-FFF2-40B4-BE49-F238E27FC236}">
                <a16:creationId xmlns:a16="http://schemas.microsoft.com/office/drawing/2014/main" id="{0EEEF693-B154-F65C-5C38-0F4B0418C8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E13EFA-D74D-05F9-B44E-5AC8AE08BA40}"/>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69969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7AB55-A13B-9E68-DA93-D194D717FF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99D78A-1B6B-FDE3-CC97-BF884B637D78}"/>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4" name="Footer Placeholder 3">
            <a:extLst>
              <a:ext uri="{FF2B5EF4-FFF2-40B4-BE49-F238E27FC236}">
                <a16:creationId xmlns:a16="http://schemas.microsoft.com/office/drawing/2014/main" id="{B15433E4-7F7B-DCE4-5FE7-D091D42AFB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BADD1B-92B9-F23F-B142-976BE3FDB9BF}"/>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103585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10792F-E054-B1E9-6D17-53338B9AC195}"/>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3" name="Footer Placeholder 2">
            <a:extLst>
              <a:ext uri="{FF2B5EF4-FFF2-40B4-BE49-F238E27FC236}">
                <a16:creationId xmlns:a16="http://schemas.microsoft.com/office/drawing/2014/main" id="{EECB53C3-1716-15AE-6180-839F04C15E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F12190-0427-9D11-D048-AE97B551ACB4}"/>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428273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E741-9023-9E9D-6CD4-280EFE71FE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CDB964-D8A0-2DA1-C5DD-BC9D4E0ED8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9CC890-8D90-B27B-BAA5-19D124B32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1B1CB9-399E-938F-62FF-137395EDD9AE}"/>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6" name="Footer Placeholder 5">
            <a:extLst>
              <a:ext uri="{FF2B5EF4-FFF2-40B4-BE49-F238E27FC236}">
                <a16:creationId xmlns:a16="http://schemas.microsoft.com/office/drawing/2014/main" id="{4BF5D62E-0C18-594C-A585-276E9C5CA1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39E5CA-3D73-C84A-A722-76F5533E29F0}"/>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268309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24DFD-E292-2E69-0ECB-F73B9642E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284153-E9F9-95A3-B732-E1AF1979E8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5FF8AD-726D-E85D-7FDA-C78491660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B1D3AE-0D0B-BA7F-A4CD-01357540FAE9}"/>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6" name="Footer Placeholder 5">
            <a:extLst>
              <a:ext uri="{FF2B5EF4-FFF2-40B4-BE49-F238E27FC236}">
                <a16:creationId xmlns:a16="http://schemas.microsoft.com/office/drawing/2014/main" id="{CBB6CF52-1972-B4B4-6175-136FAFAA2F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DEF0CE-CF7E-2C00-D481-BBE116830671}"/>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288027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27E9-0772-9EBA-779A-663B3176C4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A7A93F-4042-189F-F5ED-E664E3DDD0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FA34AF-964F-093B-3646-DAA54AD31DEA}"/>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94D4DFF2-6D79-1FFF-BBFF-A7376AB67D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D27FA5-51F4-5BBE-2EE6-075E18DFE96F}"/>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43221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1F28B2-242A-C914-D853-58BB06025E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700E66-246E-A9BC-5080-748C193B2B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55EEE-227A-5059-A73B-49B163648588}"/>
              </a:ext>
            </a:extLst>
          </p:cNvPr>
          <p:cNvSpPr>
            <a:spLocks noGrp="1"/>
          </p:cNvSpPr>
          <p:nvPr>
            <p:ph type="dt" sz="half" idx="10"/>
          </p:nvPr>
        </p:nvSpPr>
        <p:spPr/>
        <p:txBody>
          <a:body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837863F0-BF8F-782D-9B1F-3E890A545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FF928D-1768-5041-FF01-31C007F8B161}"/>
              </a:ext>
            </a:extLst>
          </p:cNvPr>
          <p:cNvSpPr>
            <a:spLocks noGrp="1"/>
          </p:cNvSpPr>
          <p:nvPr>
            <p:ph type="sldNum" sz="quarter" idx="12"/>
          </p:nvPr>
        </p:nvSpPr>
        <p:spPr/>
        <p:txBody>
          <a:bodyPr/>
          <a:lstStyle/>
          <a:p>
            <a:fld id="{02863FBE-B81C-43A0-88AB-EAC677862A78}" type="slidenum">
              <a:rPr lang="en-US" smtClean="0"/>
              <a:t>‹#›</a:t>
            </a:fld>
            <a:endParaRPr lang="en-US"/>
          </a:p>
        </p:txBody>
      </p:sp>
    </p:spTree>
    <p:extLst>
      <p:ext uri="{BB962C8B-B14F-4D97-AF65-F5344CB8AC3E}">
        <p14:creationId xmlns:p14="http://schemas.microsoft.com/office/powerpoint/2010/main" val="2182223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5F5884-A72E-4308-B9C3-63C4C44020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BE4F21-2188-9B3A-D565-191D832C6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C34052-EA63-9480-F39A-DAABA2C039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254FD9-9B5E-473A-A5D2-87EF37633EC8}" type="datetimeFigureOut">
              <a:rPr lang="en-US" smtClean="0"/>
              <a:t>2/6/2026</a:t>
            </a:fld>
            <a:endParaRPr lang="en-US"/>
          </a:p>
        </p:txBody>
      </p:sp>
      <p:sp>
        <p:nvSpPr>
          <p:cNvPr id="5" name="Footer Placeholder 4">
            <a:extLst>
              <a:ext uri="{FF2B5EF4-FFF2-40B4-BE49-F238E27FC236}">
                <a16:creationId xmlns:a16="http://schemas.microsoft.com/office/drawing/2014/main" id="{82A12BDA-6192-E70A-5CC9-EC72E03E28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92C099-A9B0-13D9-6380-52A8C00594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863FBE-B81C-43A0-88AB-EAC677862A78}" type="slidenum">
              <a:rPr lang="en-US" smtClean="0"/>
              <a:t>‹#›</a:t>
            </a:fld>
            <a:endParaRPr lang="en-US"/>
          </a:p>
        </p:txBody>
      </p:sp>
    </p:spTree>
    <p:extLst>
      <p:ext uri="{BB962C8B-B14F-4D97-AF65-F5344CB8AC3E}">
        <p14:creationId xmlns:p14="http://schemas.microsoft.com/office/powerpoint/2010/main" val="670316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Ypragmaticenvironmentalist@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pa.gov/ghgemissions/understanding-global-warming-potentia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pragmaticenvironmentalistofnewyork.blog/2023/04/04/climate-act-revisions-kerfuffle/" TargetMode="External"/><Relationship Id="rId4" Type="http://schemas.openxmlformats.org/officeDocument/2006/relationships/hyperlink" Target="https://reformingtheenergyvisioninconvenienttruths.com/new-yorks-reforming-the-energy-vision-background-material/irrational-methane-obsession-pag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6C7A-A8B9-077A-825F-85B4B59A6B4E}"/>
              </a:ext>
            </a:extLst>
          </p:cNvPr>
          <p:cNvSpPr>
            <a:spLocks noGrp="1"/>
          </p:cNvSpPr>
          <p:nvPr>
            <p:ph type="ctrTitle"/>
          </p:nvPr>
        </p:nvSpPr>
        <p:spPr>
          <a:xfrm>
            <a:off x="1547004" y="415505"/>
            <a:ext cx="9144000" cy="3013495"/>
          </a:xfrm>
        </p:spPr>
        <p:txBody>
          <a:bodyPr>
            <a:normAutofit/>
          </a:bodyPr>
          <a:lstStyle/>
          <a:p>
            <a:r>
              <a:rPr lang="en-US" b="1" dirty="0"/>
              <a:t>NY CLCPA Implementation: Critical Issues Briefing</a:t>
            </a:r>
            <a:br>
              <a:rPr lang="en-US" dirty="0"/>
            </a:br>
            <a:endParaRPr lang="en-US" dirty="0"/>
          </a:p>
        </p:txBody>
      </p:sp>
      <p:sp>
        <p:nvSpPr>
          <p:cNvPr id="3" name="Subtitle 2">
            <a:extLst>
              <a:ext uri="{FF2B5EF4-FFF2-40B4-BE49-F238E27FC236}">
                <a16:creationId xmlns:a16="http://schemas.microsoft.com/office/drawing/2014/main" id="{AADA05F8-CA56-8D86-A2DA-02349A81CFA2}"/>
              </a:ext>
            </a:extLst>
          </p:cNvPr>
          <p:cNvSpPr>
            <a:spLocks noGrp="1"/>
          </p:cNvSpPr>
          <p:nvPr>
            <p:ph type="subTitle" idx="1"/>
          </p:nvPr>
        </p:nvSpPr>
        <p:spPr>
          <a:xfrm>
            <a:off x="1524000" y="3625042"/>
            <a:ext cx="9144000" cy="1757841"/>
          </a:xfrm>
        </p:spPr>
        <p:txBody>
          <a:bodyPr>
            <a:noAutofit/>
          </a:bodyPr>
          <a:lstStyle/>
          <a:p>
            <a:r>
              <a:rPr lang="en-US" b="1" dirty="0"/>
              <a:t>Status, Costs, and Critical Issues</a:t>
            </a:r>
          </a:p>
          <a:p>
            <a:r>
              <a:rPr lang="en-US" dirty="0"/>
              <a:t>Roger Caiazza, Pragmatic Environmentalist of New York</a:t>
            </a:r>
          </a:p>
          <a:p>
            <a:r>
              <a:rPr lang="en-US" u="sng" dirty="0">
                <a:hlinkClick r:id="rId3">
                  <a:extLst>
                    <a:ext uri="{A12FA001-AC4F-418D-AE19-62706E023703}">
                      <ahyp:hlinkClr xmlns:ahyp="http://schemas.microsoft.com/office/drawing/2018/hyperlinkcolor" val="tx"/>
                    </a:ext>
                  </a:extLst>
                </a:hlinkClick>
              </a:rPr>
              <a:t>NYpragmaticenvironmentalist@gmail.com</a:t>
            </a:r>
            <a:r>
              <a:rPr lang="en-US" dirty="0"/>
              <a:t> </a:t>
            </a:r>
          </a:p>
          <a:p>
            <a:r>
              <a:rPr lang="en-US" dirty="0"/>
              <a:t>February 2026</a:t>
            </a:r>
          </a:p>
        </p:txBody>
      </p:sp>
    </p:spTree>
    <p:extLst>
      <p:ext uri="{BB962C8B-B14F-4D97-AF65-F5344CB8AC3E}">
        <p14:creationId xmlns:p14="http://schemas.microsoft.com/office/powerpoint/2010/main" val="795434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352B-FA02-7091-5EAB-C3271EA81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4839C-832C-EF77-3A96-7BBD136BCB94}"/>
              </a:ext>
            </a:extLst>
          </p:cNvPr>
          <p:cNvSpPr>
            <a:spLocks noGrp="1"/>
          </p:cNvSpPr>
          <p:nvPr>
            <p:ph type="title"/>
          </p:nvPr>
        </p:nvSpPr>
        <p:spPr>
          <a:xfrm>
            <a:off x="838200" y="365126"/>
            <a:ext cx="10515600" cy="894332"/>
          </a:xfrm>
        </p:spPr>
        <p:txBody>
          <a:bodyPr/>
          <a:lstStyle/>
          <a:p>
            <a:r>
              <a:rPr lang="en-US" b="1" dirty="0"/>
              <a:t>Urgent Climate Act Issues</a:t>
            </a:r>
          </a:p>
        </p:txBody>
      </p:sp>
      <p:sp>
        <p:nvSpPr>
          <p:cNvPr id="3" name="Content Placeholder 2">
            <a:extLst>
              <a:ext uri="{FF2B5EF4-FFF2-40B4-BE49-F238E27FC236}">
                <a16:creationId xmlns:a16="http://schemas.microsoft.com/office/drawing/2014/main" id="{F4DEF787-3E4C-4F6B-BD1A-26A15FD8B917}"/>
              </a:ext>
            </a:extLst>
          </p:cNvPr>
          <p:cNvSpPr>
            <a:spLocks noGrp="1"/>
          </p:cNvSpPr>
          <p:nvPr>
            <p:ph idx="1"/>
          </p:nvPr>
        </p:nvSpPr>
        <p:spPr>
          <a:xfrm>
            <a:off x="838200" y="1460740"/>
            <a:ext cx="10515600" cy="4716223"/>
          </a:xfrm>
        </p:spPr>
        <p:txBody>
          <a:bodyPr/>
          <a:lstStyle/>
          <a:p>
            <a:r>
              <a:rPr lang="en-US" dirty="0"/>
              <a:t>How will DEC address the NYCI litigation?</a:t>
            </a:r>
          </a:p>
          <a:p>
            <a:r>
              <a:rPr lang="en-US" dirty="0"/>
              <a:t>When will DEC propose NYCI regulations and what will they propose?</a:t>
            </a:r>
          </a:p>
          <a:p>
            <a:r>
              <a:rPr lang="en-US" dirty="0"/>
              <a:t>Will the PSC hold a hearing on the PSL-66 P safety valve?</a:t>
            </a:r>
          </a:p>
          <a:p>
            <a:r>
              <a:rPr lang="en-US" dirty="0"/>
              <a:t>Will Hochul propose amending the Climate Act schedules?</a:t>
            </a:r>
          </a:p>
          <a:p>
            <a:r>
              <a:rPr lang="en-US" dirty="0"/>
              <a:t>Will NYSERDA provide all the Climate Act costs?</a:t>
            </a:r>
          </a:p>
          <a:p>
            <a:r>
              <a:rPr lang="en-US" dirty="0"/>
              <a:t>What if Hochul proposes revising the Climate Act GHG emissions accounting?</a:t>
            </a:r>
          </a:p>
        </p:txBody>
      </p:sp>
    </p:spTree>
    <p:extLst>
      <p:ext uri="{BB962C8B-B14F-4D97-AF65-F5344CB8AC3E}">
        <p14:creationId xmlns:p14="http://schemas.microsoft.com/office/powerpoint/2010/main" val="2486835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EBE9A-807E-7CF0-0553-D988C80C6F61}"/>
              </a:ext>
            </a:extLst>
          </p:cNvPr>
          <p:cNvSpPr>
            <a:spLocks noGrp="1"/>
          </p:cNvSpPr>
          <p:nvPr>
            <p:ph type="title"/>
          </p:nvPr>
        </p:nvSpPr>
        <p:spPr>
          <a:xfrm>
            <a:off x="838200" y="365126"/>
            <a:ext cx="10515600" cy="861002"/>
          </a:xfrm>
        </p:spPr>
        <p:txBody>
          <a:bodyPr>
            <a:normAutofit/>
          </a:bodyPr>
          <a:lstStyle/>
          <a:p>
            <a:pPr algn="ctr"/>
            <a:r>
              <a:rPr lang="en-US" sz="4000" b="1" dirty="0"/>
              <a:t>Target Trajectory vs. Reality </a:t>
            </a:r>
          </a:p>
        </p:txBody>
      </p:sp>
      <p:sp>
        <p:nvSpPr>
          <p:cNvPr id="4" name="Content Placeholder 3">
            <a:extLst>
              <a:ext uri="{FF2B5EF4-FFF2-40B4-BE49-F238E27FC236}">
                <a16:creationId xmlns:a16="http://schemas.microsoft.com/office/drawing/2014/main" id="{FD29A278-287C-E975-A8D7-DDB23F4783DC}"/>
              </a:ext>
            </a:extLst>
          </p:cNvPr>
          <p:cNvSpPr>
            <a:spLocks noGrp="1"/>
          </p:cNvSpPr>
          <p:nvPr>
            <p:ph sz="half" idx="1"/>
          </p:nvPr>
        </p:nvSpPr>
        <p:spPr>
          <a:xfrm>
            <a:off x="838199" y="1226129"/>
            <a:ext cx="10377055" cy="2583872"/>
          </a:xfrm>
        </p:spPr>
        <p:txBody>
          <a:bodyPr/>
          <a:lstStyle/>
          <a:p>
            <a:r>
              <a:rPr lang="en-US" dirty="0"/>
              <a:t>70% renewable electricity by 2030 goal - No appreciable change in the percentage of renewable electricity generation</a:t>
            </a:r>
          </a:p>
          <a:p>
            <a:r>
              <a:rPr lang="en-US" dirty="0"/>
              <a:t>40% GHG emission reduction by 2030 mandate - Economy‑wide emissions reductions through 2023 are only 14% less than 1990</a:t>
            </a:r>
          </a:p>
        </p:txBody>
      </p:sp>
      <p:pic>
        <p:nvPicPr>
          <p:cNvPr id="7" name="Content Placeholder 6">
            <a:extLst>
              <a:ext uri="{FF2B5EF4-FFF2-40B4-BE49-F238E27FC236}">
                <a16:creationId xmlns:a16="http://schemas.microsoft.com/office/drawing/2014/main" id="{70769CDA-05EF-B4F8-1F21-0325EF219DC8}"/>
              </a:ext>
            </a:extLst>
          </p:cNvPr>
          <p:cNvPicPr>
            <a:picLocks noGrp="1" noChangeAspect="1"/>
          </p:cNvPicPr>
          <p:nvPr>
            <p:ph sz="half" idx="2"/>
          </p:nvPr>
        </p:nvPicPr>
        <p:blipFill>
          <a:blip r:embed="rId3"/>
          <a:stretch>
            <a:fillRect/>
          </a:stretch>
        </p:blipFill>
        <p:spPr>
          <a:xfrm>
            <a:off x="1397479" y="3461078"/>
            <a:ext cx="8086520" cy="2850394"/>
          </a:xfrm>
          <a:prstGeom prst="rect">
            <a:avLst/>
          </a:prstGeom>
        </p:spPr>
      </p:pic>
    </p:spTree>
    <p:extLst>
      <p:ext uri="{BB962C8B-B14F-4D97-AF65-F5344CB8AC3E}">
        <p14:creationId xmlns:p14="http://schemas.microsoft.com/office/powerpoint/2010/main" val="88507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6D1E3-0B41-FB8C-69E4-53EA190F5F63}"/>
              </a:ext>
            </a:extLst>
          </p:cNvPr>
          <p:cNvSpPr>
            <a:spLocks noGrp="1"/>
          </p:cNvSpPr>
          <p:nvPr>
            <p:ph type="title"/>
          </p:nvPr>
        </p:nvSpPr>
        <p:spPr>
          <a:xfrm>
            <a:off x="838200" y="365126"/>
            <a:ext cx="10515600" cy="1130120"/>
          </a:xfrm>
        </p:spPr>
        <p:txBody>
          <a:bodyPr/>
          <a:lstStyle/>
          <a:p>
            <a:r>
              <a:rPr lang="en-US" b="1" dirty="0"/>
              <a:t>Statutory Compliance &amp; Litigation Risk</a:t>
            </a:r>
            <a:endParaRPr lang="en-US" dirty="0"/>
          </a:p>
        </p:txBody>
      </p:sp>
      <p:sp>
        <p:nvSpPr>
          <p:cNvPr id="3" name="Content Placeholder 2">
            <a:extLst>
              <a:ext uri="{FF2B5EF4-FFF2-40B4-BE49-F238E27FC236}">
                <a16:creationId xmlns:a16="http://schemas.microsoft.com/office/drawing/2014/main" id="{35A43872-5A1C-F612-21BD-FB5D5D437531}"/>
              </a:ext>
            </a:extLst>
          </p:cNvPr>
          <p:cNvSpPr>
            <a:spLocks noGrp="1"/>
          </p:cNvSpPr>
          <p:nvPr>
            <p:ph idx="1"/>
          </p:nvPr>
        </p:nvSpPr>
        <p:spPr/>
        <p:txBody>
          <a:bodyPr>
            <a:normAutofit/>
          </a:bodyPr>
          <a:lstStyle/>
          <a:p>
            <a:r>
              <a:rPr lang="en-US" dirty="0"/>
              <a:t>Missed statutory NYCI deadlines and court-ordered catch‑up</a:t>
            </a:r>
          </a:p>
          <a:p>
            <a:pPr lvl="1"/>
            <a:r>
              <a:rPr lang="en-US" dirty="0"/>
              <a:t>Jan 1, 2024: DEC regulations deadline </a:t>
            </a:r>
            <a:r>
              <a:rPr lang="en-US" b="1" dirty="0"/>
              <a:t>MISSED</a:t>
            </a:r>
            <a:endParaRPr lang="en-US" dirty="0"/>
          </a:p>
          <a:p>
            <a:pPr lvl="1"/>
            <a:r>
              <a:rPr lang="en-US" dirty="0"/>
              <a:t>Oct 2025: Court ruling – State violated Climate Act</a:t>
            </a:r>
          </a:p>
          <a:p>
            <a:pPr lvl="1"/>
            <a:r>
              <a:rPr lang="en-US" dirty="0"/>
              <a:t>November: DEC appealed but in January appealed was rejected</a:t>
            </a:r>
          </a:p>
          <a:p>
            <a:pPr lvl="1"/>
            <a:r>
              <a:rPr lang="en-US" dirty="0"/>
              <a:t>Feb 6, 2026: Court-ordered regulatory deadline </a:t>
            </a:r>
            <a:r>
              <a:rPr lang="en-US" b="1" dirty="0"/>
              <a:t>TODAY</a:t>
            </a:r>
          </a:p>
          <a:p>
            <a:r>
              <a:rPr lang="en-US" dirty="0"/>
              <a:t>Most of the other schedules are late and unlikely to hit goals</a:t>
            </a:r>
          </a:p>
          <a:p>
            <a:pPr lvl="1"/>
            <a:r>
              <a:rPr lang="en-US" dirty="0"/>
              <a:t>Inevitable litigation</a:t>
            </a:r>
          </a:p>
          <a:p>
            <a:pPr marL="0" lvl="0" indent="0">
              <a:buNone/>
            </a:pPr>
            <a:endParaRPr lang="en-US" dirty="0"/>
          </a:p>
          <a:p>
            <a:endParaRPr lang="en-US" dirty="0"/>
          </a:p>
        </p:txBody>
      </p:sp>
    </p:spTree>
    <p:extLst>
      <p:ext uri="{BB962C8B-B14F-4D97-AF65-F5344CB8AC3E}">
        <p14:creationId xmlns:p14="http://schemas.microsoft.com/office/powerpoint/2010/main" val="3844950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C03EF-348D-1BF3-32FB-33FA3BBC99CB}"/>
              </a:ext>
            </a:extLst>
          </p:cNvPr>
          <p:cNvSpPr>
            <a:spLocks noGrp="1"/>
          </p:cNvSpPr>
          <p:nvPr>
            <p:ph type="title"/>
          </p:nvPr>
        </p:nvSpPr>
        <p:spPr>
          <a:xfrm>
            <a:off x="838200" y="365125"/>
            <a:ext cx="10515600" cy="635539"/>
          </a:xfrm>
        </p:spPr>
        <p:txBody>
          <a:bodyPr>
            <a:normAutofit fontScale="90000"/>
          </a:bodyPr>
          <a:lstStyle/>
          <a:p>
            <a:r>
              <a:rPr lang="en-US" b="1" dirty="0"/>
              <a:t>Affordability Rate Case Impacts</a:t>
            </a:r>
          </a:p>
        </p:txBody>
      </p:sp>
      <p:sp>
        <p:nvSpPr>
          <p:cNvPr id="3" name="Content Placeholder 2">
            <a:extLst>
              <a:ext uri="{FF2B5EF4-FFF2-40B4-BE49-F238E27FC236}">
                <a16:creationId xmlns:a16="http://schemas.microsoft.com/office/drawing/2014/main" id="{DDEA293F-13F9-56CD-8AA1-844D2BB4A3FC}"/>
              </a:ext>
            </a:extLst>
          </p:cNvPr>
          <p:cNvSpPr>
            <a:spLocks noGrp="1"/>
          </p:cNvSpPr>
          <p:nvPr>
            <p:ph idx="1"/>
          </p:nvPr>
        </p:nvSpPr>
        <p:spPr>
          <a:xfrm>
            <a:off x="838200" y="1000664"/>
            <a:ext cx="10515600" cy="5256362"/>
          </a:xfrm>
        </p:spPr>
        <p:txBody>
          <a:bodyPr>
            <a:normAutofit/>
          </a:bodyPr>
          <a:lstStyle/>
          <a:p>
            <a:pPr lvl="0"/>
            <a:r>
              <a:rPr lang="en-US" dirty="0"/>
              <a:t>Recent approved electric rate cases range between 10% and 31% over three years</a:t>
            </a:r>
          </a:p>
          <a:p>
            <a:pPr lvl="0"/>
            <a:r>
              <a:rPr lang="en-US" dirty="0"/>
              <a:t>DPS Informational Report claims residential impacts of the Climate Act range from 4.6% to 10.3% of 2023 total monthly electric bills</a:t>
            </a:r>
          </a:p>
          <a:p>
            <a:r>
              <a:rPr lang="en-US" dirty="0"/>
              <a:t>The number of customers in arrears greater than 60 days increased by 33% between 2019 the last year before the CLCPA was implemented and 2024</a:t>
            </a:r>
          </a:p>
        </p:txBody>
      </p:sp>
    </p:spTree>
    <p:extLst>
      <p:ext uri="{BB962C8B-B14F-4D97-AF65-F5344CB8AC3E}">
        <p14:creationId xmlns:p14="http://schemas.microsoft.com/office/powerpoint/2010/main" val="191631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A6E0-8A85-15C3-B60A-92ABF56D870C}"/>
              </a:ext>
            </a:extLst>
          </p:cNvPr>
          <p:cNvSpPr>
            <a:spLocks noGrp="1"/>
          </p:cNvSpPr>
          <p:nvPr>
            <p:ph type="title"/>
          </p:nvPr>
        </p:nvSpPr>
        <p:spPr>
          <a:xfrm>
            <a:off x="838200" y="365126"/>
            <a:ext cx="10515600" cy="715530"/>
          </a:xfrm>
        </p:spPr>
        <p:txBody>
          <a:bodyPr/>
          <a:lstStyle/>
          <a:p>
            <a:r>
              <a:rPr lang="en-US" b="1" dirty="0"/>
              <a:t>State Energy Plan (SEP) Cost Estimate</a:t>
            </a:r>
          </a:p>
        </p:txBody>
      </p:sp>
      <p:pic>
        <p:nvPicPr>
          <p:cNvPr id="4" name="Content Placeholder 3">
            <a:extLst>
              <a:ext uri="{FF2B5EF4-FFF2-40B4-BE49-F238E27FC236}">
                <a16:creationId xmlns:a16="http://schemas.microsoft.com/office/drawing/2014/main" id="{4178BC3F-4B43-333C-E166-E530DF76CD53}"/>
              </a:ext>
            </a:extLst>
          </p:cNvPr>
          <p:cNvPicPr>
            <a:picLocks noGrp="1" noChangeAspect="1"/>
          </p:cNvPicPr>
          <p:nvPr>
            <p:ph idx="1"/>
          </p:nvPr>
        </p:nvPicPr>
        <p:blipFill>
          <a:blip r:embed="rId3"/>
          <a:stretch>
            <a:fillRect/>
          </a:stretch>
        </p:blipFill>
        <p:spPr>
          <a:xfrm>
            <a:off x="1239982" y="1198974"/>
            <a:ext cx="8749193" cy="4977989"/>
          </a:xfrm>
          <a:prstGeom prst="rect">
            <a:avLst/>
          </a:prstGeom>
        </p:spPr>
      </p:pic>
    </p:spTree>
    <p:extLst>
      <p:ext uri="{BB962C8B-B14F-4D97-AF65-F5344CB8AC3E}">
        <p14:creationId xmlns:p14="http://schemas.microsoft.com/office/powerpoint/2010/main" val="372831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75675-8CC3-6DA1-3BC2-9B2A97AAAD83}"/>
              </a:ext>
            </a:extLst>
          </p:cNvPr>
          <p:cNvSpPr>
            <a:spLocks noGrp="1"/>
          </p:cNvSpPr>
          <p:nvPr>
            <p:ph type="title"/>
          </p:nvPr>
        </p:nvSpPr>
        <p:spPr>
          <a:xfrm>
            <a:off x="838200" y="365126"/>
            <a:ext cx="10515600" cy="773562"/>
          </a:xfrm>
        </p:spPr>
        <p:txBody>
          <a:bodyPr/>
          <a:lstStyle/>
          <a:p>
            <a:r>
              <a:rPr lang="en-US" b="1" dirty="0"/>
              <a:t>Table A-6 SEP Impacts Assessment</a:t>
            </a:r>
          </a:p>
        </p:txBody>
      </p:sp>
      <p:pic>
        <p:nvPicPr>
          <p:cNvPr id="8" name="Content Placeholder 7">
            <a:extLst>
              <a:ext uri="{FF2B5EF4-FFF2-40B4-BE49-F238E27FC236}">
                <a16:creationId xmlns:a16="http://schemas.microsoft.com/office/drawing/2014/main" id="{F7A1CFE8-3D5B-B30E-2B66-1E075F1A273D}"/>
              </a:ext>
            </a:extLst>
          </p:cNvPr>
          <p:cNvPicPr>
            <a:picLocks noGrp="1" noChangeAspect="1"/>
          </p:cNvPicPr>
          <p:nvPr>
            <p:ph idx="1"/>
          </p:nvPr>
        </p:nvPicPr>
        <p:blipFill>
          <a:blip r:embed="rId3"/>
          <a:stretch>
            <a:fillRect/>
          </a:stretch>
        </p:blipFill>
        <p:spPr>
          <a:xfrm>
            <a:off x="912494" y="1318474"/>
            <a:ext cx="10120891" cy="3343581"/>
          </a:xfrm>
          <a:prstGeom prst="rect">
            <a:avLst/>
          </a:prstGeom>
        </p:spPr>
      </p:pic>
    </p:spTree>
    <p:extLst>
      <p:ext uri="{BB962C8B-B14F-4D97-AF65-F5344CB8AC3E}">
        <p14:creationId xmlns:p14="http://schemas.microsoft.com/office/powerpoint/2010/main" val="901795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283B-0D2D-F290-5A28-85648715FC84}"/>
              </a:ext>
            </a:extLst>
          </p:cNvPr>
          <p:cNvSpPr>
            <a:spLocks noGrp="1"/>
          </p:cNvSpPr>
          <p:nvPr>
            <p:ph type="title"/>
          </p:nvPr>
        </p:nvSpPr>
        <p:spPr>
          <a:xfrm>
            <a:off x="838200" y="365125"/>
            <a:ext cx="10515600" cy="854075"/>
          </a:xfrm>
        </p:spPr>
        <p:txBody>
          <a:bodyPr/>
          <a:lstStyle/>
          <a:p>
            <a:r>
              <a:rPr lang="en-US" b="1" dirty="0"/>
              <a:t>SEP Cost Including Equipment Cost</a:t>
            </a:r>
          </a:p>
        </p:txBody>
      </p:sp>
      <p:pic>
        <p:nvPicPr>
          <p:cNvPr id="4" name="Content Placeholder 3">
            <a:extLst>
              <a:ext uri="{FF2B5EF4-FFF2-40B4-BE49-F238E27FC236}">
                <a16:creationId xmlns:a16="http://schemas.microsoft.com/office/drawing/2014/main" id="{AD51652E-DEFD-B82A-C40E-829941B3FBA4}"/>
              </a:ext>
            </a:extLst>
          </p:cNvPr>
          <p:cNvPicPr>
            <a:picLocks noGrp="1" noChangeAspect="1"/>
          </p:cNvPicPr>
          <p:nvPr>
            <p:ph idx="1"/>
          </p:nvPr>
        </p:nvPicPr>
        <p:blipFill>
          <a:blip r:embed="rId3"/>
          <a:stretch>
            <a:fillRect/>
          </a:stretch>
        </p:blipFill>
        <p:spPr>
          <a:xfrm>
            <a:off x="1815374" y="1155700"/>
            <a:ext cx="8561252" cy="5021263"/>
          </a:xfrm>
          <a:prstGeom prst="rect">
            <a:avLst/>
          </a:prstGeom>
        </p:spPr>
      </p:pic>
    </p:spTree>
    <p:extLst>
      <p:ext uri="{BB962C8B-B14F-4D97-AF65-F5344CB8AC3E}">
        <p14:creationId xmlns:p14="http://schemas.microsoft.com/office/powerpoint/2010/main" val="1978005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4EB7-9EC0-05E6-5D74-5EFADD269872}"/>
              </a:ext>
            </a:extLst>
          </p:cNvPr>
          <p:cNvSpPr>
            <a:spLocks noGrp="1"/>
          </p:cNvSpPr>
          <p:nvPr>
            <p:ph type="title"/>
          </p:nvPr>
        </p:nvSpPr>
        <p:spPr>
          <a:xfrm>
            <a:off x="838200" y="365126"/>
            <a:ext cx="10515600" cy="815786"/>
          </a:xfrm>
        </p:spPr>
        <p:txBody>
          <a:bodyPr/>
          <a:lstStyle/>
          <a:p>
            <a:r>
              <a:rPr lang="en-US" b="1" dirty="0"/>
              <a:t>SEP Costs Including Equipment Costs </a:t>
            </a:r>
          </a:p>
        </p:txBody>
      </p:sp>
      <p:sp>
        <p:nvSpPr>
          <p:cNvPr id="3" name="Content Placeholder 2">
            <a:extLst>
              <a:ext uri="{FF2B5EF4-FFF2-40B4-BE49-F238E27FC236}">
                <a16:creationId xmlns:a16="http://schemas.microsoft.com/office/drawing/2014/main" id="{5CA73841-E464-3F36-4517-CE5CD6F5C306}"/>
              </a:ext>
            </a:extLst>
          </p:cNvPr>
          <p:cNvSpPr>
            <a:spLocks noGrp="1"/>
          </p:cNvSpPr>
          <p:nvPr>
            <p:ph idx="1"/>
          </p:nvPr>
        </p:nvSpPr>
        <p:spPr>
          <a:xfrm>
            <a:off x="838200" y="1236453"/>
            <a:ext cx="10515600" cy="4940510"/>
          </a:xfrm>
        </p:spPr>
        <p:txBody>
          <a:bodyPr/>
          <a:lstStyle/>
          <a:p>
            <a:r>
              <a:rPr lang="en-US" dirty="0"/>
              <a:t>Upstate New York moderate income household that uses natural gas for heat projected monthly costs and hardware costs necessary to comply with the Climate Act</a:t>
            </a:r>
          </a:p>
          <a:p>
            <a:endParaRPr lang="en-US" dirty="0"/>
          </a:p>
          <a:p>
            <a:endParaRPr lang="en-US" dirty="0"/>
          </a:p>
        </p:txBody>
      </p:sp>
      <p:pic>
        <p:nvPicPr>
          <p:cNvPr id="5" name="Picture 4">
            <a:extLst>
              <a:ext uri="{FF2B5EF4-FFF2-40B4-BE49-F238E27FC236}">
                <a16:creationId xmlns:a16="http://schemas.microsoft.com/office/drawing/2014/main" id="{53D948BC-CAA0-89A3-65A4-E1C9418B210B}"/>
              </a:ext>
            </a:extLst>
          </p:cNvPr>
          <p:cNvPicPr>
            <a:picLocks noChangeAspect="1"/>
          </p:cNvPicPr>
          <p:nvPr/>
        </p:nvPicPr>
        <p:blipFill>
          <a:blip r:embed="rId3"/>
          <a:stretch>
            <a:fillRect/>
          </a:stretch>
        </p:blipFill>
        <p:spPr>
          <a:xfrm>
            <a:off x="1367393" y="2526632"/>
            <a:ext cx="9467002" cy="3224311"/>
          </a:xfrm>
          <a:prstGeom prst="rect">
            <a:avLst/>
          </a:prstGeom>
        </p:spPr>
      </p:pic>
    </p:spTree>
    <p:extLst>
      <p:ext uri="{BB962C8B-B14F-4D97-AF65-F5344CB8AC3E}">
        <p14:creationId xmlns:p14="http://schemas.microsoft.com/office/powerpoint/2010/main" val="237909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3CAC-0EF8-B1EF-FD1E-3067E3542BD0}"/>
              </a:ext>
            </a:extLst>
          </p:cNvPr>
          <p:cNvSpPr>
            <a:spLocks noGrp="1"/>
          </p:cNvSpPr>
          <p:nvPr>
            <p:ph type="title"/>
          </p:nvPr>
        </p:nvSpPr>
        <p:spPr/>
        <p:txBody>
          <a:bodyPr/>
          <a:lstStyle/>
          <a:p>
            <a:r>
              <a:rPr lang="en-US" b="1" dirty="0"/>
              <a:t>PSL 66-P Safety Valve</a:t>
            </a:r>
          </a:p>
        </p:txBody>
      </p:sp>
      <p:sp>
        <p:nvSpPr>
          <p:cNvPr id="3" name="Content Placeholder 2">
            <a:extLst>
              <a:ext uri="{FF2B5EF4-FFF2-40B4-BE49-F238E27FC236}">
                <a16:creationId xmlns:a16="http://schemas.microsoft.com/office/drawing/2014/main" id="{617E58A3-2B3C-5745-A960-C3A5A99BC70D}"/>
              </a:ext>
            </a:extLst>
          </p:cNvPr>
          <p:cNvSpPr>
            <a:spLocks noGrp="1"/>
          </p:cNvSpPr>
          <p:nvPr>
            <p:ph idx="1"/>
          </p:nvPr>
        </p:nvSpPr>
        <p:spPr/>
        <p:txBody>
          <a:bodyPr/>
          <a:lstStyle/>
          <a:p>
            <a:r>
              <a:rPr lang="en-US" dirty="0"/>
              <a:t>Public Service Law 66-P “renewable energy systems” includes  a provision for the PSC to conduct  a hearing “if the program impedes the provision of safe and adequate electric service” or if  “there is a significant increase in arrears”</a:t>
            </a:r>
          </a:p>
          <a:p>
            <a:r>
              <a:rPr lang="en-US" dirty="0"/>
              <a:t>Filings by the Coalition for Safe and Reliable Energy and the Independent Intervenors called for a hearing</a:t>
            </a:r>
          </a:p>
          <a:p>
            <a:r>
              <a:rPr lang="en-US" dirty="0"/>
              <a:t>On 1/28/26 the PSC requested comments on the Coalition request for a hearing</a:t>
            </a:r>
          </a:p>
          <a:p>
            <a:r>
              <a:rPr lang="en-US" dirty="0"/>
              <a:t>Comments are not due until 3/30/26</a:t>
            </a:r>
          </a:p>
          <a:p>
            <a:endParaRPr lang="en-US" dirty="0"/>
          </a:p>
        </p:txBody>
      </p:sp>
    </p:spTree>
    <p:extLst>
      <p:ext uri="{BB962C8B-B14F-4D97-AF65-F5344CB8AC3E}">
        <p14:creationId xmlns:p14="http://schemas.microsoft.com/office/powerpoint/2010/main" val="3420464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B073-70A6-ACAC-D963-13DE732B3A47}"/>
              </a:ext>
            </a:extLst>
          </p:cNvPr>
          <p:cNvSpPr>
            <a:spLocks noGrp="1"/>
          </p:cNvSpPr>
          <p:nvPr>
            <p:ph type="title"/>
          </p:nvPr>
        </p:nvSpPr>
        <p:spPr>
          <a:xfrm>
            <a:off x="838200" y="365125"/>
            <a:ext cx="10515600" cy="808067"/>
          </a:xfrm>
        </p:spPr>
        <p:txBody>
          <a:bodyPr/>
          <a:lstStyle/>
          <a:p>
            <a:r>
              <a:rPr lang="en-US" b="1" dirty="0"/>
              <a:t>Reliability and Resource Adequacy</a:t>
            </a:r>
          </a:p>
        </p:txBody>
      </p:sp>
      <p:sp>
        <p:nvSpPr>
          <p:cNvPr id="3" name="Content Placeholder 2">
            <a:extLst>
              <a:ext uri="{FF2B5EF4-FFF2-40B4-BE49-F238E27FC236}">
                <a16:creationId xmlns:a16="http://schemas.microsoft.com/office/drawing/2014/main" id="{BAE18B4C-D07E-BB96-7CF4-2B896BA3ED7A}"/>
              </a:ext>
            </a:extLst>
          </p:cNvPr>
          <p:cNvSpPr>
            <a:spLocks noGrp="1"/>
          </p:cNvSpPr>
          <p:nvPr>
            <p:ph idx="1"/>
          </p:nvPr>
        </p:nvSpPr>
        <p:spPr>
          <a:xfrm>
            <a:off x="838200" y="1362974"/>
            <a:ext cx="10515600" cy="4813989"/>
          </a:xfrm>
        </p:spPr>
        <p:txBody>
          <a:bodyPr>
            <a:normAutofit/>
          </a:bodyPr>
          <a:lstStyle/>
          <a:p>
            <a:r>
              <a:rPr lang="en-US" dirty="0"/>
              <a:t>NYISO analyses have raised significant concerns</a:t>
            </a:r>
          </a:p>
          <a:p>
            <a:pPr lvl="1"/>
            <a:r>
              <a:rPr lang="en-US" dirty="0"/>
              <a:t>Tightening reliability margins and resource adequacy.</a:t>
            </a:r>
          </a:p>
          <a:p>
            <a:pPr lvl="1"/>
            <a:r>
              <a:rPr lang="en-US" dirty="0"/>
              <a:t>Coordination of fossil retirements with new resources</a:t>
            </a:r>
          </a:p>
          <a:p>
            <a:pPr lvl="1"/>
            <a:r>
              <a:rPr lang="en-US" dirty="0"/>
              <a:t>Dependence on a few critical transmission projects</a:t>
            </a:r>
          </a:p>
          <a:p>
            <a:pPr lvl="1"/>
            <a:r>
              <a:rPr lang="en-US" dirty="0"/>
              <a:t>Operational challenges from high levels of intermittent renewables</a:t>
            </a:r>
          </a:p>
          <a:p>
            <a:pPr lvl="1"/>
            <a:r>
              <a:rPr lang="en-US" dirty="0"/>
              <a:t>Need for “firm, zero‑emissions” and long‑duration solutions (technology gap)</a:t>
            </a:r>
          </a:p>
          <a:p>
            <a:endParaRPr lang="en-US" dirty="0"/>
          </a:p>
        </p:txBody>
      </p:sp>
    </p:spTree>
    <p:extLst>
      <p:ext uri="{BB962C8B-B14F-4D97-AF65-F5344CB8AC3E}">
        <p14:creationId xmlns:p14="http://schemas.microsoft.com/office/powerpoint/2010/main" val="1747328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A330-8720-81E5-2025-700A79461E11}"/>
              </a:ext>
            </a:extLst>
          </p:cNvPr>
          <p:cNvSpPr>
            <a:spLocks noGrp="1"/>
          </p:cNvSpPr>
          <p:nvPr>
            <p:ph type="title"/>
          </p:nvPr>
        </p:nvSpPr>
        <p:spPr>
          <a:xfrm>
            <a:off x="838200" y="365126"/>
            <a:ext cx="10515600" cy="923086"/>
          </a:xfrm>
        </p:spPr>
        <p:txBody>
          <a:bodyPr>
            <a:normAutofit/>
          </a:bodyPr>
          <a:lstStyle/>
          <a:p>
            <a:r>
              <a:rPr lang="en-US" sz="4000" b="1" dirty="0"/>
              <a:t>Renewable Build‑Out, Siting, and Transmission</a:t>
            </a:r>
          </a:p>
        </p:txBody>
      </p:sp>
      <p:sp>
        <p:nvSpPr>
          <p:cNvPr id="3" name="Content Placeholder 2">
            <a:extLst>
              <a:ext uri="{FF2B5EF4-FFF2-40B4-BE49-F238E27FC236}">
                <a16:creationId xmlns:a16="http://schemas.microsoft.com/office/drawing/2014/main" id="{8FA7432D-973F-07B9-AC4C-905CF301A026}"/>
              </a:ext>
            </a:extLst>
          </p:cNvPr>
          <p:cNvSpPr>
            <a:spLocks noGrp="1"/>
          </p:cNvSpPr>
          <p:nvPr>
            <p:ph idx="1"/>
          </p:nvPr>
        </p:nvSpPr>
        <p:spPr>
          <a:xfrm>
            <a:off x="838200" y="1288212"/>
            <a:ext cx="10515600" cy="4888751"/>
          </a:xfrm>
        </p:spPr>
        <p:txBody>
          <a:bodyPr/>
          <a:lstStyle/>
          <a:p>
            <a:pPr lvl="0"/>
            <a:r>
              <a:rPr lang="en-US" dirty="0"/>
              <a:t>Offshore wind program 9,000 MW offshore wind by 2035, Current 132 MW, Under Construction 1,734 MW, and Contracted 1,872MW </a:t>
            </a:r>
          </a:p>
          <a:p>
            <a:pPr lvl="0"/>
            <a:r>
              <a:rPr lang="en-US" dirty="0"/>
              <a:t>Land-based renewable delays due to project attrition due to interconnection costs, supply chain inflation, local opposition</a:t>
            </a:r>
          </a:p>
          <a:p>
            <a:pPr lvl="0"/>
            <a:r>
              <a:rPr lang="en-US" dirty="0"/>
              <a:t>Transmission</a:t>
            </a:r>
          </a:p>
          <a:p>
            <a:pPr lvl="1"/>
            <a:r>
              <a:rPr lang="en-US" dirty="0"/>
              <a:t>The backbone is stronger but not finished. </a:t>
            </a:r>
          </a:p>
          <a:p>
            <a:pPr lvl="1"/>
            <a:r>
              <a:rPr lang="en-US" dirty="0"/>
              <a:t>Bottlenecks are shifting, not disappearing</a:t>
            </a:r>
          </a:p>
          <a:p>
            <a:pPr lvl="1"/>
            <a:r>
              <a:rPr lang="en-US" dirty="0"/>
              <a:t>Transmission is not yet fully synchronized with Climate Act contracts. </a:t>
            </a:r>
            <a:endParaRPr lang="en-US" dirty="0">
              <a:highlight>
                <a:srgbClr val="FFFF00"/>
              </a:highlight>
            </a:endParaRPr>
          </a:p>
          <a:p>
            <a:pPr marL="0" indent="0">
              <a:buNone/>
            </a:pPr>
            <a:endParaRPr lang="en-US" dirty="0"/>
          </a:p>
        </p:txBody>
      </p:sp>
    </p:spTree>
    <p:extLst>
      <p:ext uri="{BB962C8B-B14F-4D97-AF65-F5344CB8AC3E}">
        <p14:creationId xmlns:p14="http://schemas.microsoft.com/office/powerpoint/2010/main" val="26362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C6F82-A6D2-DF88-58A6-A5FBF042338D}"/>
              </a:ext>
            </a:extLst>
          </p:cNvPr>
          <p:cNvSpPr>
            <a:spLocks noGrp="1"/>
          </p:cNvSpPr>
          <p:nvPr>
            <p:ph type="title"/>
          </p:nvPr>
        </p:nvSpPr>
        <p:spPr>
          <a:xfrm>
            <a:off x="838200" y="365126"/>
            <a:ext cx="10515600" cy="796566"/>
          </a:xfrm>
        </p:spPr>
        <p:txBody>
          <a:bodyPr/>
          <a:lstStyle/>
          <a:p>
            <a:r>
              <a:rPr lang="en-US" b="1" dirty="0"/>
              <a:t>Renewable Buildout Issues</a:t>
            </a:r>
          </a:p>
        </p:txBody>
      </p:sp>
      <p:sp>
        <p:nvSpPr>
          <p:cNvPr id="3" name="Content Placeholder 2">
            <a:extLst>
              <a:ext uri="{FF2B5EF4-FFF2-40B4-BE49-F238E27FC236}">
                <a16:creationId xmlns:a16="http://schemas.microsoft.com/office/drawing/2014/main" id="{104A7ED2-B804-2458-D5D1-42E1295D1F1D}"/>
              </a:ext>
            </a:extLst>
          </p:cNvPr>
          <p:cNvSpPr>
            <a:spLocks noGrp="1"/>
          </p:cNvSpPr>
          <p:nvPr>
            <p:ph idx="1"/>
          </p:nvPr>
        </p:nvSpPr>
        <p:spPr>
          <a:xfrm>
            <a:off x="838200" y="1230702"/>
            <a:ext cx="10515600" cy="4946261"/>
          </a:xfrm>
        </p:spPr>
        <p:txBody>
          <a:bodyPr>
            <a:normAutofit lnSpcReduction="10000"/>
          </a:bodyPr>
          <a:lstStyle/>
          <a:p>
            <a:r>
              <a:rPr lang="en-US" dirty="0"/>
              <a:t>Renewable build-out under the CLCPA faces significant tension between state-level streamlining goals and local opposition. </a:t>
            </a:r>
          </a:p>
          <a:p>
            <a:r>
              <a:rPr lang="en-US" dirty="0"/>
              <a:t>The Section 94-c/RAPID Act framework enables preemption of local laws and creates uniform permitting through ORES, but permits still average 3.7 years despite statutory deadlines. </a:t>
            </a:r>
          </a:p>
          <a:p>
            <a:r>
              <a:rPr lang="en-US" dirty="0"/>
              <a:t>Local opposition has increased 32% year-over-year, with 46 restrictive local laws in New York and 108 BESS moratoria/bans statewide. </a:t>
            </a:r>
          </a:p>
          <a:p>
            <a:r>
              <a:rPr lang="en-US" dirty="0"/>
              <a:t>While host community agreements provide financial benefits to municipalities, they address developer and municipal interests rather than resident concerns about farmland loss, property values, and rural equity</a:t>
            </a:r>
          </a:p>
        </p:txBody>
      </p:sp>
    </p:spTree>
    <p:extLst>
      <p:ext uri="{BB962C8B-B14F-4D97-AF65-F5344CB8AC3E}">
        <p14:creationId xmlns:p14="http://schemas.microsoft.com/office/powerpoint/2010/main" val="3794772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1A4F-5C73-B58C-3162-A4FB19AFCC77}"/>
              </a:ext>
            </a:extLst>
          </p:cNvPr>
          <p:cNvSpPr>
            <a:spLocks noGrp="1"/>
          </p:cNvSpPr>
          <p:nvPr>
            <p:ph type="title"/>
          </p:nvPr>
        </p:nvSpPr>
        <p:spPr>
          <a:xfrm>
            <a:off x="838200" y="365126"/>
            <a:ext cx="10515600" cy="946090"/>
          </a:xfrm>
        </p:spPr>
        <p:txBody>
          <a:bodyPr>
            <a:normAutofit/>
          </a:bodyPr>
          <a:lstStyle/>
          <a:p>
            <a:r>
              <a:rPr lang="en-US" sz="4000" b="1" dirty="0"/>
              <a:t>Economy-Wide Cap‑and‑Invest Program</a:t>
            </a:r>
          </a:p>
        </p:txBody>
      </p:sp>
      <p:sp>
        <p:nvSpPr>
          <p:cNvPr id="3" name="Content Placeholder 2">
            <a:extLst>
              <a:ext uri="{FF2B5EF4-FFF2-40B4-BE49-F238E27FC236}">
                <a16:creationId xmlns:a16="http://schemas.microsoft.com/office/drawing/2014/main" id="{1DEBDB7F-C4CA-97E9-E7B3-C232A5FA2A24}"/>
              </a:ext>
            </a:extLst>
          </p:cNvPr>
          <p:cNvSpPr>
            <a:spLocks noGrp="1"/>
          </p:cNvSpPr>
          <p:nvPr>
            <p:ph idx="1"/>
          </p:nvPr>
        </p:nvSpPr>
        <p:spPr>
          <a:xfrm>
            <a:off x="838200" y="1357223"/>
            <a:ext cx="10515600" cy="4790535"/>
          </a:xfrm>
        </p:spPr>
        <p:txBody>
          <a:bodyPr>
            <a:normAutofit fontScale="92500" lnSpcReduction="10000"/>
          </a:bodyPr>
          <a:lstStyle/>
          <a:p>
            <a:pPr lvl="0"/>
            <a:r>
              <a:rPr lang="en-US" dirty="0"/>
              <a:t>Status of New York Cap-and-Invest (NYCI)</a:t>
            </a:r>
          </a:p>
          <a:p>
            <a:pPr lvl="1"/>
            <a:r>
              <a:rPr lang="en-US" dirty="0"/>
              <a:t>Mandatory GHG Emissions Reporting Rule - Finalized December 1, 2025 </a:t>
            </a:r>
            <a:endParaRPr lang="en-US" sz="1600" dirty="0"/>
          </a:p>
          <a:p>
            <a:pPr lvl="1"/>
            <a:r>
              <a:rPr lang="en-US" dirty="0"/>
              <a:t>Cap-and-Invest Rule - Not yet proposed the affected sources, binding caps or allowance allocations</a:t>
            </a:r>
            <a:endParaRPr lang="en-US" sz="2000" dirty="0"/>
          </a:p>
          <a:p>
            <a:pPr lvl="1"/>
            <a:r>
              <a:rPr lang="en-US" dirty="0"/>
              <a:t>Auction Rule - Not yet proposed rules</a:t>
            </a:r>
            <a:endParaRPr lang="en-US" sz="2000" dirty="0"/>
          </a:p>
          <a:p>
            <a:pPr lvl="0"/>
            <a:r>
              <a:rPr lang="en-US" dirty="0"/>
              <a:t>Reporting Rule</a:t>
            </a:r>
            <a:endParaRPr lang="en-US" sz="2400" dirty="0"/>
          </a:p>
          <a:p>
            <a:pPr lvl="1"/>
            <a:r>
              <a:rPr lang="en-US" dirty="0"/>
              <a:t>Poorly written – industry with most experience has many questions</a:t>
            </a:r>
            <a:endParaRPr lang="en-US" sz="2000" dirty="0"/>
          </a:p>
          <a:p>
            <a:pPr lvl="1"/>
            <a:r>
              <a:rPr lang="en-US" dirty="0"/>
              <a:t>Requires emissions reporting rather than activity facto e.g., fuel use</a:t>
            </a:r>
            <a:endParaRPr lang="en-US" sz="2000" dirty="0"/>
          </a:p>
          <a:p>
            <a:pPr lvl="0"/>
            <a:r>
              <a:rPr lang="en-US" dirty="0"/>
              <a:t>Design trade‑offs to be resolved</a:t>
            </a:r>
            <a:endParaRPr lang="en-US" sz="2400" dirty="0"/>
          </a:p>
          <a:p>
            <a:pPr lvl="1"/>
            <a:r>
              <a:rPr lang="en-US" dirty="0"/>
              <a:t>Price trajectory – design limits range of possible costs  but what is it?</a:t>
            </a:r>
            <a:endParaRPr lang="en-US" sz="2000" dirty="0"/>
          </a:p>
          <a:p>
            <a:pPr lvl="1"/>
            <a:r>
              <a:rPr lang="en-US" dirty="0"/>
              <a:t>Increase prices due to rule risks leakage (buy gas out of state) </a:t>
            </a:r>
          </a:p>
          <a:p>
            <a:pPr lvl="1"/>
            <a:r>
              <a:rPr lang="en-US" dirty="0"/>
              <a:t>35 to 40% of revenues are supposed to benefit disadvantaged communities but how will this work (direct rebates vs. program spending).</a:t>
            </a:r>
            <a:endParaRPr lang="en-US" sz="2000" dirty="0"/>
          </a:p>
        </p:txBody>
      </p:sp>
    </p:spTree>
    <p:extLst>
      <p:ext uri="{BB962C8B-B14F-4D97-AF65-F5344CB8AC3E}">
        <p14:creationId xmlns:p14="http://schemas.microsoft.com/office/powerpoint/2010/main" val="3936917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8CE18-C861-DEA7-6204-F9C97E6494A3}"/>
              </a:ext>
            </a:extLst>
          </p:cNvPr>
          <p:cNvSpPr>
            <a:spLocks noGrp="1"/>
          </p:cNvSpPr>
          <p:nvPr>
            <p:ph type="title"/>
          </p:nvPr>
        </p:nvSpPr>
        <p:spPr>
          <a:xfrm>
            <a:off x="838200" y="365126"/>
            <a:ext cx="10515600" cy="762060"/>
          </a:xfrm>
        </p:spPr>
        <p:txBody>
          <a:bodyPr/>
          <a:lstStyle/>
          <a:p>
            <a:r>
              <a:rPr lang="en-US" b="1" dirty="0"/>
              <a:t>GHG Emission Accounting</a:t>
            </a:r>
          </a:p>
        </p:txBody>
      </p:sp>
      <p:sp>
        <p:nvSpPr>
          <p:cNvPr id="3" name="Content Placeholder 2">
            <a:extLst>
              <a:ext uri="{FF2B5EF4-FFF2-40B4-BE49-F238E27FC236}">
                <a16:creationId xmlns:a16="http://schemas.microsoft.com/office/drawing/2014/main" id="{09F53A2F-016B-7A31-EFD3-C2AD827F8E08}"/>
              </a:ext>
            </a:extLst>
          </p:cNvPr>
          <p:cNvSpPr>
            <a:spLocks noGrp="1"/>
          </p:cNvSpPr>
          <p:nvPr>
            <p:ph idx="1"/>
          </p:nvPr>
        </p:nvSpPr>
        <p:spPr>
          <a:xfrm>
            <a:off x="838200" y="1345721"/>
            <a:ext cx="10515600" cy="4831242"/>
          </a:xfrm>
        </p:spPr>
        <p:txBody>
          <a:bodyPr>
            <a:normAutofit fontScale="70000" lnSpcReduction="20000"/>
          </a:bodyPr>
          <a:lstStyle/>
          <a:p>
            <a:r>
              <a:rPr lang="en-US" dirty="0"/>
              <a:t>The governor said Monday that she is specifically interested in reconsidering the methodology by which the state tallies its emissions, explaining that New York’s unique 20-year metric puts the state at a disadvantage over other states that use a 100-year methodology to count their emissions.</a:t>
            </a:r>
          </a:p>
          <a:p>
            <a:pPr lvl="0"/>
            <a:r>
              <a:rPr lang="en-US" u="sng" dirty="0"/>
              <a:t>Climate Act has </a:t>
            </a:r>
            <a:r>
              <a:rPr lang="en-US" dirty="0"/>
              <a:t>unique emissions accounting requirements that elevate the importance of methane to Climate Act compliance.  In particular, the Climate Act specifies that the </a:t>
            </a:r>
            <a:r>
              <a:rPr lang="en-US" u="sng" dirty="0">
                <a:hlinkClick r:id="rId3"/>
              </a:rPr>
              <a:t>global warming potential</a:t>
            </a:r>
            <a:r>
              <a:rPr lang="en-US" dirty="0"/>
              <a:t> (GWP) must be calculated over a 20-year time horizon. </a:t>
            </a:r>
          </a:p>
          <a:p>
            <a:pPr lvl="0"/>
            <a:r>
              <a:rPr lang="en-US" dirty="0"/>
              <a:t>Climate Act authors argued that it was necessary for the Climate Act to use 20-year global warming potential (GWP) values because methane emissions would be ~ 3 times greater</a:t>
            </a:r>
          </a:p>
          <a:p>
            <a:pPr lvl="0"/>
            <a:r>
              <a:rPr lang="en-US" dirty="0"/>
              <a:t> This </a:t>
            </a:r>
            <a:r>
              <a:rPr lang="en-US" u="sng" dirty="0">
                <a:hlinkClick r:id="rId4"/>
              </a:rPr>
              <a:t>irrational obsession</a:t>
            </a:r>
            <a:r>
              <a:rPr lang="en-US" dirty="0"/>
              <a:t> with methane is misguided because it is based on selective choice of the science and ignores inconvenient aspects of radiation physics which indicate that laboratory measurements of global warming potential do not translate to the atmosphere where it counts.  </a:t>
            </a:r>
          </a:p>
          <a:p>
            <a:pPr lvl="0"/>
            <a:r>
              <a:rPr lang="en-US" dirty="0"/>
              <a:t>In the Budget Season 2023 </a:t>
            </a:r>
            <a:r>
              <a:rPr lang="en-US" u="sng" dirty="0">
                <a:hlinkClick r:id="rId5"/>
              </a:rPr>
              <a:t>this change in methodology</a:t>
            </a:r>
            <a:r>
              <a:rPr lang="en-US" dirty="0"/>
              <a:t> was proposed because it would reduce the total GHG emissions.  When NYCI kicks in that will translate to lower costs to New Yorkers</a:t>
            </a:r>
          </a:p>
        </p:txBody>
      </p:sp>
    </p:spTree>
    <p:extLst>
      <p:ext uri="{BB962C8B-B14F-4D97-AF65-F5344CB8AC3E}">
        <p14:creationId xmlns:p14="http://schemas.microsoft.com/office/powerpoint/2010/main" val="361972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6176F-8102-155A-0D98-2107342BCAA7}"/>
              </a:ext>
            </a:extLst>
          </p:cNvPr>
          <p:cNvSpPr>
            <a:spLocks noGrp="1"/>
          </p:cNvSpPr>
          <p:nvPr>
            <p:ph type="title"/>
          </p:nvPr>
        </p:nvSpPr>
        <p:spPr>
          <a:xfrm>
            <a:off x="838200" y="365126"/>
            <a:ext cx="10515600" cy="911584"/>
          </a:xfrm>
        </p:spPr>
        <p:txBody>
          <a:bodyPr/>
          <a:lstStyle/>
          <a:p>
            <a:r>
              <a:rPr lang="en-US" b="1" dirty="0"/>
              <a:t>Sector‑Specific Implementation Gaps</a:t>
            </a:r>
          </a:p>
        </p:txBody>
      </p:sp>
      <p:sp>
        <p:nvSpPr>
          <p:cNvPr id="3" name="Content Placeholder 2">
            <a:extLst>
              <a:ext uri="{FF2B5EF4-FFF2-40B4-BE49-F238E27FC236}">
                <a16:creationId xmlns:a16="http://schemas.microsoft.com/office/drawing/2014/main" id="{F9488EBB-1687-CDC9-5762-21C31B6B6385}"/>
              </a:ext>
            </a:extLst>
          </p:cNvPr>
          <p:cNvSpPr>
            <a:spLocks noGrp="1"/>
          </p:cNvSpPr>
          <p:nvPr>
            <p:ph idx="1"/>
          </p:nvPr>
        </p:nvSpPr>
        <p:spPr>
          <a:xfrm>
            <a:off x="838200" y="1276710"/>
            <a:ext cx="10515600" cy="4900253"/>
          </a:xfrm>
        </p:spPr>
        <p:txBody>
          <a:bodyPr/>
          <a:lstStyle/>
          <a:p>
            <a:pPr lvl="0"/>
            <a:r>
              <a:rPr lang="en-US" dirty="0"/>
              <a:t>Buildings</a:t>
            </a:r>
          </a:p>
          <a:p>
            <a:pPr lvl="1"/>
            <a:r>
              <a:rPr lang="en-US" dirty="0"/>
              <a:t>Pace of building electrification and heat pump deployment is inconsistent with Climate Act mandates</a:t>
            </a:r>
          </a:p>
          <a:p>
            <a:pPr lvl="0"/>
            <a:r>
              <a:rPr lang="en-US" dirty="0"/>
              <a:t>Transportation</a:t>
            </a:r>
          </a:p>
          <a:p>
            <a:pPr lvl="1"/>
            <a:r>
              <a:rPr lang="en-US" dirty="0"/>
              <a:t>EV adoption trajectory is inconsistent with Climate Act targets</a:t>
            </a:r>
          </a:p>
          <a:p>
            <a:pPr lvl="0"/>
            <a:r>
              <a:rPr lang="en-US" dirty="0"/>
              <a:t>Industry and “hard‑to‑abate” sectors</a:t>
            </a:r>
          </a:p>
          <a:p>
            <a:pPr lvl="1"/>
            <a:r>
              <a:rPr lang="en-US" dirty="0"/>
              <a:t>Technological issues associated with emission reductions are unresolved</a:t>
            </a:r>
          </a:p>
          <a:p>
            <a:pPr lvl="0"/>
            <a:r>
              <a:rPr lang="en-US" dirty="0"/>
              <a:t>Agriculture and land use</a:t>
            </a:r>
          </a:p>
          <a:p>
            <a:pPr lvl="1"/>
            <a:r>
              <a:rPr lang="en-US" dirty="0"/>
              <a:t>Net-zero targets require sequestration in plants and soils</a:t>
            </a:r>
          </a:p>
          <a:p>
            <a:endParaRPr lang="en-US" dirty="0"/>
          </a:p>
        </p:txBody>
      </p:sp>
    </p:spTree>
    <p:extLst>
      <p:ext uri="{BB962C8B-B14F-4D97-AF65-F5344CB8AC3E}">
        <p14:creationId xmlns:p14="http://schemas.microsoft.com/office/powerpoint/2010/main" val="411183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5392F-3611-BBA0-7C07-B88D385E88E6}"/>
              </a:ext>
            </a:extLst>
          </p:cNvPr>
          <p:cNvSpPr>
            <a:spLocks noGrp="1"/>
          </p:cNvSpPr>
          <p:nvPr>
            <p:ph type="title"/>
          </p:nvPr>
        </p:nvSpPr>
        <p:spPr>
          <a:xfrm>
            <a:off x="838200" y="365126"/>
            <a:ext cx="10515600" cy="894332"/>
          </a:xfrm>
        </p:spPr>
        <p:txBody>
          <a:bodyPr/>
          <a:lstStyle/>
          <a:p>
            <a:r>
              <a:rPr lang="en-US" b="1" dirty="0"/>
              <a:t>Near-Term Issues</a:t>
            </a:r>
          </a:p>
        </p:txBody>
      </p:sp>
      <p:sp>
        <p:nvSpPr>
          <p:cNvPr id="3" name="Content Placeholder 2">
            <a:extLst>
              <a:ext uri="{FF2B5EF4-FFF2-40B4-BE49-F238E27FC236}">
                <a16:creationId xmlns:a16="http://schemas.microsoft.com/office/drawing/2014/main" id="{C94E70DD-94F1-8C57-5170-476F802F22FF}"/>
              </a:ext>
            </a:extLst>
          </p:cNvPr>
          <p:cNvSpPr>
            <a:spLocks noGrp="1"/>
          </p:cNvSpPr>
          <p:nvPr>
            <p:ph idx="1"/>
          </p:nvPr>
        </p:nvSpPr>
        <p:spPr/>
        <p:txBody>
          <a:bodyPr/>
          <a:lstStyle/>
          <a:p>
            <a:r>
              <a:rPr lang="en-US" dirty="0"/>
              <a:t>How will DEC address the NYCI litigation?</a:t>
            </a:r>
          </a:p>
          <a:p>
            <a:r>
              <a:rPr lang="en-US" dirty="0"/>
              <a:t>When will DEC propose NYCI regulations and what will they propose?</a:t>
            </a:r>
          </a:p>
          <a:p>
            <a:r>
              <a:rPr lang="en-US" dirty="0"/>
              <a:t>Will the PSC hold a hearing on the PSL-66 P safety valve?</a:t>
            </a:r>
          </a:p>
          <a:p>
            <a:r>
              <a:rPr lang="en-US" dirty="0"/>
              <a:t>Will Hochul propose revising the Climate Act GHG emissions accounting?</a:t>
            </a:r>
          </a:p>
        </p:txBody>
      </p:sp>
    </p:spTree>
    <p:extLst>
      <p:ext uri="{BB962C8B-B14F-4D97-AF65-F5344CB8AC3E}">
        <p14:creationId xmlns:p14="http://schemas.microsoft.com/office/powerpoint/2010/main" val="1853508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AD4A-1C02-23D0-4F7B-36CFC0382E40}"/>
              </a:ext>
            </a:extLst>
          </p:cNvPr>
          <p:cNvSpPr>
            <a:spLocks noGrp="1"/>
          </p:cNvSpPr>
          <p:nvPr>
            <p:ph type="title"/>
          </p:nvPr>
        </p:nvSpPr>
        <p:spPr>
          <a:xfrm>
            <a:off x="838200" y="365126"/>
            <a:ext cx="10515600" cy="911584"/>
          </a:xfrm>
        </p:spPr>
        <p:txBody>
          <a:bodyPr/>
          <a:lstStyle/>
          <a:p>
            <a:r>
              <a:rPr lang="en-US" b="1" dirty="0"/>
              <a:t>Strategic Choices for the Future</a:t>
            </a:r>
          </a:p>
        </p:txBody>
      </p:sp>
      <p:sp>
        <p:nvSpPr>
          <p:cNvPr id="3" name="Content Placeholder 2">
            <a:extLst>
              <a:ext uri="{FF2B5EF4-FFF2-40B4-BE49-F238E27FC236}">
                <a16:creationId xmlns:a16="http://schemas.microsoft.com/office/drawing/2014/main" id="{536F5666-7A02-B320-BCCB-27646B366EFA}"/>
              </a:ext>
            </a:extLst>
          </p:cNvPr>
          <p:cNvSpPr>
            <a:spLocks noGrp="1"/>
          </p:cNvSpPr>
          <p:nvPr>
            <p:ph idx="1"/>
          </p:nvPr>
        </p:nvSpPr>
        <p:spPr>
          <a:xfrm>
            <a:off x="838200" y="1420483"/>
            <a:ext cx="10515600" cy="4756480"/>
          </a:xfrm>
        </p:spPr>
        <p:txBody>
          <a:bodyPr/>
          <a:lstStyle/>
          <a:p>
            <a:r>
              <a:rPr lang="en-US" dirty="0"/>
              <a:t>Will the reality of the magnitude of the problems create support for revisions to the Climate Act.</a:t>
            </a:r>
          </a:p>
          <a:p>
            <a:pPr lvl="0"/>
            <a:r>
              <a:rPr lang="en-US" dirty="0"/>
              <a:t>Amend the CLCPA timelines and mandates vs. attempt to force compliance on current dates.</a:t>
            </a:r>
          </a:p>
          <a:p>
            <a:pPr lvl="0"/>
            <a:r>
              <a:rPr lang="en-US" dirty="0"/>
              <a:t>Embrace a “clean firm” strategy (nuclear) vs. continued emphasis on wind/solar plus batteries has impacts on schedule</a:t>
            </a:r>
          </a:p>
          <a:p>
            <a:pPr lvl="0"/>
            <a:r>
              <a:rPr lang="en-US" dirty="0"/>
              <a:t>Building and transport electrification infrastructure and affordability problems</a:t>
            </a:r>
          </a:p>
          <a:p>
            <a:endParaRPr lang="en-US" dirty="0"/>
          </a:p>
        </p:txBody>
      </p:sp>
    </p:spTree>
    <p:extLst>
      <p:ext uri="{BB962C8B-B14F-4D97-AF65-F5344CB8AC3E}">
        <p14:creationId xmlns:p14="http://schemas.microsoft.com/office/powerpoint/2010/main" val="936288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2120</TotalTime>
  <Words>1171</Words>
  <Application>Microsoft Office PowerPoint</Application>
  <PresentationFormat>Widescreen</PresentationFormat>
  <Paragraphs>111</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NY CLCPA Implementation: Critical Issues Briefing </vt:lpstr>
      <vt:lpstr>Urgent Climate Act Issues</vt:lpstr>
      <vt:lpstr>Target Trajectory vs. Reality </vt:lpstr>
      <vt:lpstr>Statutory Compliance &amp; Litigation Risk</vt:lpstr>
      <vt:lpstr>Affordability Rate Case Impacts</vt:lpstr>
      <vt:lpstr>State Energy Plan (SEP) Cost Estimate</vt:lpstr>
      <vt:lpstr>Table A-6 SEP Impacts Assessment</vt:lpstr>
      <vt:lpstr>SEP Cost Including Equipment Cost</vt:lpstr>
      <vt:lpstr>SEP Costs Including Equipment Costs </vt:lpstr>
      <vt:lpstr>PSL 66-P Safety Valve</vt:lpstr>
      <vt:lpstr>Reliability and Resource Adequacy</vt:lpstr>
      <vt:lpstr>Renewable Build‑Out, Siting, and Transmission</vt:lpstr>
      <vt:lpstr>Renewable Buildout Issues</vt:lpstr>
      <vt:lpstr>Economy-Wide Cap‑and‑Invest Program</vt:lpstr>
      <vt:lpstr>GHG Emission Accounting</vt:lpstr>
      <vt:lpstr>Sector‑Specific Implementation Gaps</vt:lpstr>
      <vt:lpstr>Near-Term Issues</vt:lpstr>
      <vt:lpstr>Strategic Choices for 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Roger Caiazza</dc:creator>
  <cp:lastModifiedBy>Roger Caiazza</cp:lastModifiedBy>
  <cp:revision>2</cp:revision>
  <dcterms:created xsi:type="dcterms:W3CDTF">2026-02-03T21:13:42Z</dcterms:created>
  <dcterms:modified xsi:type="dcterms:W3CDTF">2026-02-06T15:50:44Z</dcterms:modified>
</cp:coreProperties>
</file>