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97" r:id="rId3"/>
    <p:sldId id="303" r:id="rId4"/>
    <p:sldId id="305" r:id="rId5"/>
    <p:sldId id="284" r:id="rId6"/>
    <p:sldId id="304" r:id="rId7"/>
    <p:sldId id="309" r:id="rId8"/>
    <p:sldId id="282" r:id="rId9"/>
    <p:sldId id="306" r:id="rId10"/>
    <p:sldId id="307" r:id="rId11"/>
    <p:sldId id="308" r:id="rId12"/>
    <p:sldId id="281"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5D6A26-5510-4FDD-AB31-C3B073E8DCE8}" v="1" dt="2026-09-02T12:44:18.3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58" autoAdjust="0"/>
  </p:normalViewPr>
  <p:slideViewPr>
    <p:cSldViewPr snapToGrid="0">
      <p:cViewPr varScale="1">
        <p:scale>
          <a:sx n="83" d="100"/>
          <a:sy n="83" d="100"/>
        </p:scale>
        <p:origin x="390" y="5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237"/>
    </p:cViewPr>
  </p:sorterViewPr>
  <p:notesViewPr>
    <p:cSldViewPr snapToGrid="0">
      <p:cViewPr varScale="1">
        <p:scale>
          <a:sx n="67" d="100"/>
          <a:sy n="67" d="100"/>
        </p:scale>
        <p:origin x="2829" y="2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ger Caiazza" userId="47a8cde2-ab1a-4e11-98a1-f504c2d6c3e3" providerId="ADAL" clId="{6994628F-9433-45F1-B608-F498F56EAD63}"/>
    <pc:docChg chg="modSld">
      <pc:chgData name="Roger Caiazza" userId="47a8cde2-ab1a-4e11-98a1-f504c2d6c3e3" providerId="ADAL" clId="{6994628F-9433-45F1-B608-F498F56EAD63}" dt="2026-09-02T12:44:51.179" v="11" actId="20577"/>
      <pc:docMkLst>
        <pc:docMk/>
      </pc:docMkLst>
      <pc:sldChg chg="modSp mod">
        <pc:chgData name="Roger Caiazza" userId="47a8cde2-ab1a-4e11-98a1-f504c2d6c3e3" providerId="ADAL" clId="{6994628F-9433-45F1-B608-F498F56EAD63}" dt="2026-09-02T12:44:51.179" v="11" actId="20577"/>
        <pc:sldMkLst>
          <pc:docMk/>
          <pc:sldMk cId="4084114007" sldId="303"/>
        </pc:sldMkLst>
        <pc:spChg chg="mod">
          <ac:chgData name="Roger Caiazza" userId="47a8cde2-ab1a-4e11-98a1-f504c2d6c3e3" providerId="ADAL" clId="{6994628F-9433-45F1-B608-F498F56EAD63}" dt="2026-09-02T12:44:51.179" v="11" actId="20577"/>
          <ac:spMkLst>
            <pc:docMk/>
            <pc:sldMk cId="4084114007" sldId="303"/>
            <ac:spMk id="3" creationId="{DF97001B-C203-AC8A-D3CD-EF87FC4DCB0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6E9A85-B756-47D1-9ED0-9AE3DDD7FA3D}" type="datetimeFigureOut">
              <a:rPr lang="en-US" smtClean="0"/>
              <a:t>9/2/2026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199423-0BB0-4D1D-A5B7-4FBA23C0CA45}" type="slidenum">
              <a:rPr lang="en-US" smtClean="0"/>
              <a:t>‹#›</a:t>
            </a:fld>
            <a:endParaRPr lang="en-US"/>
          </a:p>
        </p:txBody>
      </p:sp>
    </p:spTree>
    <p:extLst>
      <p:ext uri="{BB962C8B-B14F-4D97-AF65-F5344CB8AC3E}">
        <p14:creationId xmlns:p14="http://schemas.microsoft.com/office/powerpoint/2010/main" val="1509597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199423-0BB0-4D1D-A5B7-4FBA23C0CA45}" type="slidenum">
              <a:rPr lang="en-US" smtClean="0"/>
              <a:t>1</a:t>
            </a:fld>
            <a:endParaRPr lang="en-US"/>
          </a:p>
        </p:txBody>
      </p:sp>
    </p:spTree>
    <p:extLst>
      <p:ext uri="{BB962C8B-B14F-4D97-AF65-F5344CB8AC3E}">
        <p14:creationId xmlns:p14="http://schemas.microsoft.com/office/powerpoint/2010/main" val="2676628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F78E8F-08FF-4662-84BB-18D40EF98ACC}"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3113DB-0B80-4A35-9281-50942693F54A}" type="slidenum">
              <a:rPr lang="en-US" smtClean="0"/>
              <a:t>‹#›</a:t>
            </a:fld>
            <a:endParaRPr lang="en-US"/>
          </a:p>
        </p:txBody>
      </p:sp>
    </p:spTree>
    <p:extLst>
      <p:ext uri="{BB962C8B-B14F-4D97-AF65-F5344CB8AC3E}">
        <p14:creationId xmlns:p14="http://schemas.microsoft.com/office/powerpoint/2010/main" val="878258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78E8F-08FF-4662-84BB-18D40EF98ACC}"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3113DB-0B80-4A35-9281-50942693F54A}" type="slidenum">
              <a:rPr lang="en-US" smtClean="0"/>
              <a:t>‹#›</a:t>
            </a:fld>
            <a:endParaRPr lang="en-US"/>
          </a:p>
        </p:txBody>
      </p:sp>
    </p:spTree>
    <p:extLst>
      <p:ext uri="{BB962C8B-B14F-4D97-AF65-F5344CB8AC3E}">
        <p14:creationId xmlns:p14="http://schemas.microsoft.com/office/powerpoint/2010/main" val="725008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F78E8F-08FF-4662-84BB-18D40EF98ACC}"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3113DB-0B80-4A35-9281-50942693F54A}" type="slidenum">
              <a:rPr lang="en-US" smtClean="0"/>
              <a:t>‹#›</a:t>
            </a:fld>
            <a:endParaRPr lang="en-US"/>
          </a:p>
        </p:txBody>
      </p:sp>
    </p:spTree>
    <p:extLst>
      <p:ext uri="{BB962C8B-B14F-4D97-AF65-F5344CB8AC3E}">
        <p14:creationId xmlns:p14="http://schemas.microsoft.com/office/powerpoint/2010/main" val="1150013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F78E8F-08FF-4662-84BB-18D40EF98ACC}" type="datetimeFigureOut">
              <a:rPr lang="en-US" smtClean="0"/>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3113DB-0B80-4A35-9281-50942693F54A}" type="slidenum">
              <a:rPr lang="en-US" smtClean="0"/>
              <a:t>‹#›</a:t>
            </a:fld>
            <a:endParaRPr lang="en-US"/>
          </a:p>
        </p:txBody>
      </p:sp>
    </p:spTree>
    <p:extLst>
      <p:ext uri="{BB962C8B-B14F-4D97-AF65-F5344CB8AC3E}">
        <p14:creationId xmlns:p14="http://schemas.microsoft.com/office/powerpoint/2010/main" val="264484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F78E8F-08FF-4662-84BB-18D40EF98ACC}" type="datetimeFigureOut">
              <a:rPr lang="en-US" smtClean="0"/>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3113DB-0B80-4A35-9281-50942693F54A}" type="slidenum">
              <a:rPr lang="en-US" smtClean="0"/>
              <a:t>‹#›</a:t>
            </a:fld>
            <a:endParaRPr lang="en-US"/>
          </a:p>
        </p:txBody>
      </p:sp>
    </p:spTree>
    <p:extLst>
      <p:ext uri="{BB962C8B-B14F-4D97-AF65-F5344CB8AC3E}">
        <p14:creationId xmlns:p14="http://schemas.microsoft.com/office/powerpoint/2010/main" val="4060293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F78E8F-08FF-4662-84BB-18D40EF98ACC}" type="datetimeFigureOut">
              <a:rPr lang="en-US" smtClean="0"/>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3113DB-0B80-4A35-9281-50942693F54A}" type="slidenum">
              <a:rPr lang="en-US" smtClean="0"/>
              <a:t>‹#›</a:t>
            </a:fld>
            <a:endParaRPr lang="en-US"/>
          </a:p>
        </p:txBody>
      </p:sp>
    </p:spTree>
    <p:extLst>
      <p:ext uri="{BB962C8B-B14F-4D97-AF65-F5344CB8AC3E}">
        <p14:creationId xmlns:p14="http://schemas.microsoft.com/office/powerpoint/2010/main" val="554312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F78E8F-08FF-4662-84BB-18D40EF98ACC}" type="datetimeFigureOut">
              <a:rPr lang="en-US" smtClean="0"/>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3113DB-0B80-4A35-9281-50942693F54A}" type="slidenum">
              <a:rPr lang="en-US" smtClean="0"/>
              <a:t>‹#›</a:t>
            </a:fld>
            <a:endParaRPr lang="en-US"/>
          </a:p>
        </p:txBody>
      </p:sp>
    </p:spTree>
    <p:extLst>
      <p:ext uri="{BB962C8B-B14F-4D97-AF65-F5344CB8AC3E}">
        <p14:creationId xmlns:p14="http://schemas.microsoft.com/office/powerpoint/2010/main" val="1088253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F78E8F-08FF-4662-84BB-18D40EF98ACC}" type="datetimeFigureOut">
              <a:rPr lang="en-US" smtClean="0"/>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3113DB-0B80-4A35-9281-50942693F54A}" type="slidenum">
              <a:rPr lang="en-US" smtClean="0"/>
              <a:t>‹#›</a:t>
            </a:fld>
            <a:endParaRPr lang="en-US"/>
          </a:p>
        </p:txBody>
      </p:sp>
    </p:spTree>
    <p:extLst>
      <p:ext uri="{BB962C8B-B14F-4D97-AF65-F5344CB8AC3E}">
        <p14:creationId xmlns:p14="http://schemas.microsoft.com/office/powerpoint/2010/main" val="4060261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F78E8F-08FF-4662-84BB-18D40EF98ACC}" type="datetimeFigureOut">
              <a:rPr lang="en-US" smtClean="0"/>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3113DB-0B80-4A35-9281-50942693F54A}" type="slidenum">
              <a:rPr lang="en-US" smtClean="0"/>
              <a:t>‹#›</a:t>
            </a:fld>
            <a:endParaRPr lang="en-US"/>
          </a:p>
        </p:txBody>
      </p:sp>
    </p:spTree>
    <p:extLst>
      <p:ext uri="{BB962C8B-B14F-4D97-AF65-F5344CB8AC3E}">
        <p14:creationId xmlns:p14="http://schemas.microsoft.com/office/powerpoint/2010/main" val="2901273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F78E8F-08FF-4662-84BB-18D40EF98ACC}"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3113DB-0B80-4A35-9281-50942693F54A}" type="slidenum">
              <a:rPr lang="en-US" smtClean="0"/>
              <a:t>‹#›</a:t>
            </a:fld>
            <a:endParaRPr lang="en-US"/>
          </a:p>
        </p:txBody>
      </p:sp>
    </p:spTree>
    <p:extLst>
      <p:ext uri="{BB962C8B-B14F-4D97-AF65-F5344CB8AC3E}">
        <p14:creationId xmlns:p14="http://schemas.microsoft.com/office/powerpoint/2010/main" val="255702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F78E8F-08FF-4662-84BB-18D40EF98ACC}"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3113DB-0B80-4A35-9281-50942693F54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806650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F78E8F-08FF-4662-84BB-18D40EF98ACC}"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3113DB-0B80-4A35-9281-50942693F54A}" type="slidenum">
              <a:rPr lang="en-US" smtClean="0"/>
              <a:t>‹#›</a:t>
            </a:fld>
            <a:endParaRPr lang="en-US"/>
          </a:p>
        </p:txBody>
      </p:sp>
    </p:spTree>
    <p:extLst>
      <p:ext uri="{BB962C8B-B14F-4D97-AF65-F5344CB8AC3E}">
        <p14:creationId xmlns:p14="http://schemas.microsoft.com/office/powerpoint/2010/main" val="1933074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F78E8F-08FF-4662-84BB-18D40EF98ACC}"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3113DB-0B80-4A35-9281-50942693F54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08201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F78E8F-08FF-4662-84BB-18D40EF98ACC}"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3113DB-0B80-4A35-9281-50942693F54A}" type="slidenum">
              <a:rPr lang="en-US" smtClean="0"/>
              <a:t>‹#›</a:t>
            </a:fld>
            <a:endParaRPr lang="en-US"/>
          </a:p>
        </p:txBody>
      </p:sp>
    </p:spTree>
    <p:extLst>
      <p:ext uri="{BB962C8B-B14F-4D97-AF65-F5344CB8AC3E}">
        <p14:creationId xmlns:p14="http://schemas.microsoft.com/office/powerpoint/2010/main" val="424217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78E8F-08FF-4662-84BB-18D40EF98ACC}"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3113DB-0B80-4A35-9281-50942693F54A}" type="slidenum">
              <a:rPr lang="en-US" smtClean="0"/>
              <a:t>‹#›</a:t>
            </a:fld>
            <a:endParaRPr lang="en-US"/>
          </a:p>
        </p:txBody>
      </p:sp>
    </p:spTree>
    <p:extLst>
      <p:ext uri="{BB962C8B-B14F-4D97-AF65-F5344CB8AC3E}">
        <p14:creationId xmlns:p14="http://schemas.microsoft.com/office/powerpoint/2010/main" val="10120677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78E8F-08FF-4662-84BB-18D40EF98ACC}"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3113DB-0B80-4A35-9281-50942693F54A}" type="slidenum">
              <a:rPr lang="en-US" smtClean="0"/>
              <a:t>‹#›</a:t>
            </a:fld>
            <a:endParaRPr lang="en-US"/>
          </a:p>
        </p:txBody>
      </p:sp>
    </p:spTree>
    <p:extLst>
      <p:ext uri="{BB962C8B-B14F-4D97-AF65-F5344CB8AC3E}">
        <p14:creationId xmlns:p14="http://schemas.microsoft.com/office/powerpoint/2010/main" val="441008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FF78E8F-08FF-4662-84BB-18D40EF98ACC}" type="datetimeFigureOut">
              <a:rPr lang="en-US" smtClean="0"/>
              <a:t>9/2/2026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F3113DB-0B80-4A35-9281-50942693F54A}" type="slidenum">
              <a:rPr lang="en-US" smtClean="0"/>
              <a:t>‹#›</a:t>
            </a:fld>
            <a:endParaRPr lang="en-US"/>
          </a:p>
        </p:txBody>
      </p:sp>
    </p:spTree>
    <p:extLst>
      <p:ext uri="{BB962C8B-B14F-4D97-AF65-F5344CB8AC3E}">
        <p14:creationId xmlns:p14="http://schemas.microsoft.com/office/powerpoint/2010/main" val="22027990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B6379-B6DA-6C9A-129C-FF0679E8E958}"/>
              </a:ext>
            </a:extLst>
          </p:cNvPr>
          <p:cNvSpPr>
            <a:spLocks noGrp="1"/>
          </p:cNvSpPr>
          <p:nvPr>
            <p:ph type="ctrTitle"/>
          </p:nvPr>
        </p:nvSpPr>
        <p:spPr>
          <a:xfrm>
            <a:off x="1507067" y="1099672"/>
            <a:ext cx="7766936" cy="2396564"/>
          </a:xfrm>
        </p:spPr>
        <p:txBody>
          <a:bodyPr>
            <a:normAutofit fontScale="90000"/>
          </a:bodyPr>
          <a:lstStyle/>
          <a:p>
            <a:pPr algn="ctr"/>
            <a:r>
              <a:rPr lang="en-US" b="1" dirty="0">
                <a:solidFill>
                  <a:schemeClr val="accent2"/>
                </a:solidFill>
              </a:rPr>
              <a:t>Independent Intervenors NYPA Conferral Process Presentation</a:t>
            </a:r>
            <a:br>
              <a:rPr lang="en-US" dirty="0">
                <a:solidFill>
                  <a:schemeClr val="accent2"/>
                </a:solidFill>
              </a:rPr>
            </a:br>
            <a:endParaRPr lang="en-US" sz="4400" dirty="0">
              <a:solidFill>
                <a:schemeClr val="accent2"/>
              </a:solidFill>
            </a:endParaRPr>
          </a:p>
        </p:txBody>
      </p:sp>
      <p:sp>
        <p:nvSpPr>
          <p:cNvPr id="3" name="Subtitle 2">
            <a:extLst>
              <a:ext uri="{FF2B5EF4-FFF2-40B4-BE49-F238E27FC236}">
                <a16:creationId xmlns:a16="http://schemas.microsoft.com/office/drawing/2014/main" id="{B7234A79-C762-8E5A-C17D-A52511FB19C1}"/>
              </a:ext>
            </a:extLst>
          </p:cNvPr>
          <p:cNvSpPr>
            <a:spLocks noGrp="1"/>
          </p:cNvSpPr>
          <p:nvPr>
            <p:ph type="subTitle" idx="1"/>
          </p:nvPr>
        </p:nvSpPr>
        <p:spPr>
          <a:xfrm>
            <a:off x="1507067" y="2958353"/>
            <a:ext cx="7766936" cy="3442447"/>
          </a:xfrm>
        </p:spPr>
        <p:txBody>
          <a:bodyPr>
            <a:normAutofit fontScale="70000" lnSpcReduction="20000"/>
          </a:bodyPr>
          <a:lstStyle/>
          <a:p>
            <a:pPr algn="ctr"/>
            <a:endParaRPr lang="en-US" sz="3200" dirty="0"/>
          </a:p>
          <a:p>
            <a:pPr algn="ctr"/>
            <a:r>
              <a:rPr lang="en-US" sz="3800" b="1" dirty="0">
                <a:solidFill>
                  <a:schemeClr val="tx1">
                    <a:lumMod val="95000"/>
                    <a:lumOff val="5000"/>
                  </a:schemeClr>
                </a:solidFill>
              </a:rPr>
              <a:t>Reliability-first implementation of New York’s </a:t>
            </a:r>
          </a:p>
          <a:p>
            <a:pPr algn="ctr"/>
            <a:r>
              <a:rPr lang="en-US" sz="3800" b="1" dirty="0">
                <a:solidFill>
                  <a:schemeClr val="tx1">
                    <a:lumMod val="95000"/>
                    <a:lumOff val="5000"/>
                  </a:schemeClr>
                </a:solidFill>
              </a:rPr>
              <a:t>clean-energy transition</a:t>
            </a:r>
          </a:p>
          <a:p>
            <a:pPr algn="ctr"/>
            <a:endParaRPr lang="en-US" sz="100" b="1" dirty="0">
              <a:solidFill>
                <a:schemeClr val="tx1">
                  <a:lumMod val="95000"/>
                  <a:lumOff val="5000"/>
                </a:schemeClr>
              </a:solidFill>
            </a:endParaRPr>
          </a:p>
          <a:p>
            <a:pPr algn="ctr"/>
            <a:r>
              <a:rPr lang="en-US" sz="3200" b="1" dirty="0">
                <a:solidFill>
                  <a:schemeClr val="tx1">
                    <a:lumMod val="95000"/>
                    <a:lumOff val="5000"/>
                  </a:schemeClr>
                </a:solidFill>
              </a:rPr>
              <a:t>September 2, 2026</a:t>
            </a:r>
          </a:p>
          <a:p>
            <a:pPr algn="l"/>
            <a:endParaRPr lang="en-US" sz="3200" dirty="0"/>
          </a:p>
          <a:p>
            <a:pPr algn="ctr"/>
            <a:r>
              <a:rPr lang="en-US" sz="3200" b="1" dirty="0"/>
              <a:t>Roger Caiazza					Morris Cox</a:t>
            </a:r>
          </a:p>
          <a:p>
            <a:pPr algn="ctr"/>
            <a:r>
              <a:rPr lang="en-US" sz="3200" b="1" dirty="0"/>
              <a:t>Richard Ellenbogen			Francis Menton</a:t>
            </a:r>
          </a:p>
          <a:p>
            <a:pPr algn="ctr"/>
            <a:r>
              <a:rPr lang="en-US" sz="3200" b="1" dirty="0"/>
              <a:t>Constantine Kontogiannis</a:t>
            </a:r>
          </a:p>
          <a:p>
            <a:pPr algn="l"/>
            <a:endParaRPr lang="en-US" sz="3200" b="1" dirty="0"/>
          </a:p>
          <a:p>
            <a:endParaRPr lang="en-US" dirty="0"/>
          </a:p>
        </p:txBody>
      </p:sp>
    </p:spTree>
    <p:extLst>
      <p:ext uri="{BB962C8B-B14F-4D97-AF65-F5344CB8AC3E}">
        <p14:creationId xmlns:p14="http://schemas.microsoft.com/office/powerpoint/2010/main" val="608588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96BD0-EBA9-3935-92B5-867B23033C14}"/>
              </a:ext>
            </a:extLst>
          </p:cNvPr>
          <p:cNvSpPr>
            <a:spLocks noGrp="1"/>
          </p:cNvSpPr>
          <p:nvPr>
            <p:ph type="title"/>
          </p:nvPr>
        </p:nvSpPr>
        <p:spPr>
          <a:xfrm>
            <a:off x="677334" y="143256"/>
            <a:ext cx="8596668" cy="1320800"/>
          </a:xfrm>
        </p:spPr>
        <p:txBody>
          <a:bodyPr/>
          <a:lstStyle/>
          <a:p>
            <a:pPr algn="ctr"/>
            <a:r>
              <a:rPr lang="en-US" b="1" dirty="0">
                <a:solidFill>
                  <a:schemeClr val="accent2"/>
                </a:solidFill>
              </a:rPr>
              <a:t>Why We Are Here</a:t>
            </a:r>
          </a:p>
        </p:txBody>
      </p:sp>
      <p:sp>
        <p:nvSpPr>
          <p:cNvPr id="3" name="Content Placeholder 2">
            <a:extLst>
              <a:ext uri="{FF2B5EF4-FFF2-40B4-BE49-F238E27FC236}">
                <a16:creationId xmlns:a16="http://schemas.microsoft.com/office/drawing/2014/main" id="{269A01A4-7F45-A69F-6CD0-D8D639F4A2FD}"/>
              </a:ext>
            </a:extLst>
          </p:cNvPr>
          <p:cNvSpPr>
            <a:spLocks noGrp="1"/>
          </p:cNvSpPr>
          <p:nvPr>
            <p:ph idx="1"/>
          </p:nvPr>
        </p:nvSpPr>
        <p:spPr>
          <a:xfrm>
            <a:off x="677334" y="1289304"/>
            <a:ext cx="8596668" cy="4959096"/>
          </a:xfrm>
        </p:spPr>
        <p:txBody>
          <a:bodyPr>
            <a:noAutofit/>
          </a:bodyPr>
          <a:lstStyle/>
          <a:p>
            <a:pPr>
              <a:spcBef>
                <a:spcPts val="600"/>
              </a:spcBef>
            </a:pPr>
            <a:r>
              <a:rPr lang="en-US" dirty="0"/>
              <a:t>Grid reliability is rapidly decreasing due to the lack of dispatchable generation and increased electrification loads, which is a direct result of CLCPA policy and its lack of technical merit.</a:t>
            </a:r>
          </a:p>
          <a:p>
            <a:pPr marL="0" indent="0">
              <a:spcBef>
                <a:spcPts val="600"/>
              </a:spcBef>
              <a:buNone/>
            </a:pPr>
            <a:endParaRPr lang="en-US" dirty="0"/>
          </a:p>
          <a:p>
            <a:pPr>
              <a:spcBef>
                <a:spcPts val="600"/>
              </a:spcBef>
            </a:pPr>
            <a:r>
              <a:rPr lang="en-US" dirty="0"/>
              <a:t>Zero-carbon electricity mandates (70% by 2030 and 100% x 2040) were not adjusted by recent budget legislation and remain in full effect.</a:t>
            </a:r>
          </a:p>
          <a:p>
            <a:pPr>
              <a:spcBef>
                <a:spcPts val="600"/>
              </a:spcBef>
            </a:pPr>
            <a:endParaRPr lang="en-US" dirty="0"/>
          </a:p>
          <a:p>
            <a:pPr>
              <a:spcBef>
                <a:spcPts val="600"/>
              </a:spcBef>
            </a:pPr>
            <a:r>
              <a:rPr lang="en-US" dirty="0"/>
              <a:t>The recent push for nuclear generation only addresses base load requirements with earliest new asset availability 15 - 20 years away.</a:t>
            </a:r>
          </a:p>
          <a:p>
            <a:pPr>
              <a:spcBef>
                <a:spcPts val="600"/>
              </a:spcBef>
            </a:pPr>
            <a:endParaRPr lang="en-US" dirty="0"/>
          </a:p>
          <a:p>
            <a:pPr>
              <a:spcBef>
                <a:spcPts val="600"/>
              </a:spcBef>
            </a:pPr>
            <a:r>
              <a:rPr lang="en-US" dirty="0"/>
              <a:t>Roughly half of our current dispatchable natural gas generation is beyond its useful life but cannot be retired due to shrinking reserve margins.</a:t>
            </a:r>
          </a:p>
          <a:p>
            <a:pPr>
              <a:spcBef>
                <a:spcPts val="600"/>
              </a:spcBef>
            </a:pPr>
            <a:endParaRPr lang="en-US" dirty="0"/>
          </a:p>
          <a:p>
            <a:pPr>
              <a:spcBef>
                <a:spcPts val="600"/>
              </a:spcBef>
            </a:pPr>
            <a:r>
              <a:rPr lang="en-US" dirty="0"/>
              <a:t>DEFRs cannot keep the grid operating during worst case dark doldrums, heat domes, and smoke haze conditions without massive, unaffordable oversizing.</a:t>
            </a:r>
          </a:p>
        </p:txBody>
      </p:sp>
    </p:spTree>
    <p:extLst>
      <p:ext uri="{BB962C8B-B14F-4D97-AF65-F5344CB8AC3E}">
        <p14:creationId xmlns:p14="http://schemas.microsoft.com/office/powerpoint/2010/main" val="3742989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27F36-1D07-2A01-1C8D-6639337363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C0AE5D-8326-55B1-73B5-51CA0F718B99}"/>
              </a:ext>
            </a:extLst>
          </p:cNvPr>
          <p:cNvSpPr>
            <a:spLocks noGrp="1"/>
          </p:cNvSpPr>
          <p:nvPr>
            <p:ph type="title"/>
          </p:nvPr>
        </p:nvSpPr>
        <p:spPr>
          <a:xfrm>
            <a:off x="677334" y="143256"/>
            <a:ext cx="8596668" cy="1320800"/>
          </a:xfrm>
        </p:spPr>
        <p:txBody>
          <a:bodyPr/>
          <a:lstStyle/>
          <a:p>
            <a:pPr algn="ctr"/>
            <a:r>
              <a:rPr lang="en-US" b="1" dirty="0">
                <a:solidFill>
                  <a:schemeClr val="accent2"/>
                </a:solidFill>
              </a:rPr>
              <a:t>The Grid is Already Broken</a:t>
            </a:r>
          </a:p>
        </p:txBody>
      </p:sp>
      <p:sp>
        <p:nvSpPr>
          <p:cNvPr id="3" name="Content Placeholder 2">
            <a:extLst>
              <a:ext uri="{FF2B5EF4-FFF2-40B4-BE49-F238E27FC236}">
                <a16:creationId xmlns:a16="http://schemas.microsoft.com/office/drawing/2014/main" id="{DF97001B-C203-AC8A-D3CD-EF87FC4DCB05}"/>
              </a:ext>
            </a:extLst>
          </p:cNvPr>
          <p:cNvSpPr>
            <a:spLocks noGrp="1"/>
          </p:cNvSpPr>
          <p:nvPr>
            <p:ph idx="1"/>
          </p:nvPr>
        </p:nvSpPr>
        <p:spPr>
          <a:xfrm>
            <a:off x="677334" y="969264"/>
            <a:ext cx="8596668" cy="5422392"/>
          </a:xfrm>
        </p:spPr>
        <p:txBody>
          <a:bodyPr>
            <a:noAutofit/>
          </a:bodyPr>
          <a:lstStyle/>
          <a:p>
            <a:pPr>
              <a:spcBef>
                <a:spcPts val="600"/>
              </a:spcBef>
            </a:pPr>
            <a:r>
              <a:rPr lang="en-US" dirty="0"/>
              <a:t>Multiple upstate distribution-level failures in June 2025 occurred when the loss of NYCA reserve margin led to voltage reductions on substations already overloaded by increased building and vehicle electrification.     </a:t>
            </a:r>
          </a:p>
          <a:p>
            <a:pPr>
              <a:spcBef>
                <a:spcPts val="600"/>
              </a:spcBef>
            </a:pPr>
            <a:r>
              <a:rPr lang="en-US" dirty="0"/>
              <a:t>Despite full deployment of SCR/EDRP resources, downstate frequency instability and voltage reductions in July 2026 led to significant property damage and personal injury, including a massive sewage spill, dozens of elevator rescues, and widespread permanent damage to electronics.</a:t>
            </a:r>
          </a:p>
          <a:p>
            <a:pPr>
              <a:spcBef>
                <a:spcPts val="600"/>
              </a:spcBef>
            </a:pPr>
            <a:r>
              <a:rPr lang="en-US" dirty="0"/>
              <a:t>The brownouts of today result in different failure modes than 20 years ago due to the growth of constant power electrical equipment such as variable frequency drives, LED lighting, and SCR elevator equipment</a:t>
            </a:r>
            <a:r>
              <a:rPr lang="en-US"/>
              <a:t>.  </a:t>
            </a:r>
          </a:p>
          <a:p>
            <a:pPr>
              <a:spcBef>
                <a:spcPts val="600"/>
              </a:spcBef>
            </a:pPr>
            <a:r>
              <a:rPr lang="en-US"/>
              <a:t>Generator </a:t>
            </a:r>
            <a:r>
              <a:rPr lang="en-US" dirty="0"/>
              <a:t>transfer switches and solar/wind / battery inverters cannot function properly in brownout conditions, resulting in the loss of essential grid support.</a:t>
            </a:r>
          </a:p>
          <a:p>
            <a:pPr>
              <a:spcBef>
                <a:spcPts val="600"/>
              </a:spcBef>
            </a:pPr>
            <a:r>
              <a:rPr lang="en-US" dirty="0"/>
              <a:t>Combined with higher system loading and heat stress, minor storm damage more often results in power outages extending beyond a single substation.</a:t>
            </a:r>
          </a:p>
          <a:p>
            <a:pPr marL="0" indent="0">
              <a:spcBef>
                <a:spcPts val="600"/>
              </a:spcBef>
              <a:buNone/>
            </a:pPr>
            <a:endParaRPr lang="en-US" dirty="0"/>
          </a:p>
        </p:txBody>
      </p:sp>
    </p:spTree>
    <p:extLst>
      <p:ext uri="{BB962C8B-B14F-4D97-AF65-F5344CB8AC3E}">
        <p14:creationId xmlns:p14="http://schemas.microsoft.com/office/powerpoint/2010/main" val="4084114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B65AA-6251-8DA8-77E0-147D77B209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4190E9-D7F9-AE70-0C0D-F66B744DFBB6}"/>
              </a:ext>
            </a:extLst>
          </p:cNvPr>
          <p:cNvSpPr>
            <a:spLocks noGrp="1"/>
          </p:cNvSpPr>
          <p:nvPr>
            <p:ph type="title"/>
          </p:nvPr>
        </p:nvSpPr>
        <p:spPr>
          <a:xfrm>
            <a:off x="677334" y="143256"/>
            <a:ext cx="8596668" cy="1320800"/>
          </a:xfrm>
        </p:spPr>
        <p:txBody>
          <a:bodyPr/>
          <a:lstStyle/>
          <a:p>
            <a:pPr algn="ctr"/>
            <a:r>
              <a:rPr lang="en-US" b="1" dirty="0">
                <a:solidFill>
                  <a:schemeClr val="accent2"/>
                </a:solidFill>
              </a:rPr>
              <a:t>The Grid is Already Broken</a:t>
            </a:r>
          </a:p>
        </p:txBody>
      </p:sp>
      <p:pic>
        <p:nvPicPr>
          <p:cNvPr id="4" name="Content Placeholder 3">
            <a:extLst>
              <a:ext uri="{FF2B5EF4-FFF2-40B4-BE49-F238E27FC236}">
                <a16:creationId xmlns:a16="http://schemas.microsoft.com/office/drawing/2014/main" id="{713FB96C-BD4B-986D-344C-10F2BAAA5893}"/>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1484310" y="1079938"/>
            <a:ext cx="6982716" cy="4528920"/>
          </a:xfrm>
          <a:prstGeom prst="rect">
            <a:avLst/>
          </a:prstGeom>
        </p:spPr>
      </p:pic>
      <p:sp>
        <p:nvSpPr>
          <p:cNvPr id="6" name="TextBox 5">
            <a:extLst>
              <a:ext uri="{FF2B5EF4-FFF2-40B4-BE49-F238E27FC236}">
                <a16:creationId xmlns:a16="http://schemas.microsoft.com/office/drawing/2014/main" id="{E2F3199C-38FE-E52D-A0A3-B4C5964E1DB8}"/>
              </a:ext>
            </a:extLst>
          </p:cNvPr>
          <p:cNvSpPr txBox="1"/>
          <p:nvPr/>
        </p:nvSpPr>
        <p:spPr>
          <a:xfrm>
            <a:off x="2415030" y="5608858"/>
            <a:ext cx="6099048" cy="369332"/>
          </a:xfrm>
          <a:prstGeom prst="rect">
            <a:avLst/>
          </a:prstGeom>
          <a:noFill/>
        </p:spPr>
        <p:txBody>
          <a:bodyPr wrap="square">
            <a:spAutoFit/>
          </a:bodyPr>
          <a:lstStyle/>
          <a:p>
            <a:r>
              <a:rPr lang="en-US" sz="1800" dirty="0"/>
              <a:t>July 1 – July 7, 2026 Con Edison Voltage </a:t>
            </a:r>
            <a:r>
              <a:rPr lang="en-US" dirty="0"/>
              <a:t>I</a:t>
            </a:r>
            <a:r>
              <a:rPr lang="en-US" sz="1800" dirty="0"/>
              <a:t>nstability </a:t>
            </a:r>
            <a:endParaRPr lang="en-US" dirty="0"/>
          </a:p>
        </p:txBody>
      </p:sp>
    </p:spTree>
    <p:extLst>
      <p:ext uri="{BB962C8B-B14F-4D97-AF65-F5344CB8AC3E}">
        <p14:creationId xmlns:p14="http://schemas.microsoft.com/office/powerpoint/2010/main" val="1389710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ABD75-A976-A674-F1D0-FE8A86D98B54}"/>
              </a:ext>
            </a:extLst>
          </p:cNvPr>
          <p:cNvSpPr>
            <a:spLocks noGrp="1"/>
          </p:cNvSpPr>
          <p:nvPr>
            <p:ph type="title"/>
          </p:nvPr>
        </p:nvSpPr>
        <p:spPr>
          <a:xfrm>
            <a:off x="1372278" y="126525"/>
            <a:ext cx="8596668" cy="690113"/>
          </a:xfrm>
        </p:spPr>
        <p:txBody>
          <a:bodyPr/>
          <a:lstStyle/>
          <a:p>
            <a:r>
              <a:rPr lang="en-US" b="1" dirty="0">
                <a:solidFill>
                  <a:schemeClr val="accent2"/>
                </a:solidFill>
              </a:rPr>
              <a:t>Two Systems Must be Considered</a:t>
            </a:r>
          </a:p>
        </p:txBody>
      </p:sp>
      <p:sp>
        <p:nvSpPr>
          <p:cNvPr id="3" name="Content Placeholder 2">
            <a:extLst>
              <a:ext uri="{FF2B5EF4-FFF2-40B4-BE49-F238E27FC236}">
                <a16:creationId xmlns:a16="http://schemas.microsoft.com/office/drawing/2014/main" id="{D2E0903E-CFCA-138B-8517-C03F90756F9B}"/>
              </a:ext>
            </a:extLst>
          </p:cNvPr>
          <p:cNvSpPr>
            <a:spLocks noGrp="1"/>
          </p:cNvSpPr>
          <p:nvPr>
            <p:ph idx="1"/>
          </p:nvPr>
        </p:nvSpPr>
        <p:spPr>
          <a:xfrm>
            <a:off x="677334" y="1368725"/>
            <a:ext cx="8596668" cy="4672637"/>
          </a:xfrm>
        </p:spPr>
        <p:txBody>
          <a:bodyPr>
            <a:normAutofit/>
          </a:bodyPr>
          <a:lstStyle/>
          <a:p>
            <a:pPr lvl="0">
              <a:spcBef>
                <a:spcPts val="600"/>
              </a:spcBef>
            </a:pPr>
            <a:r>
              <a:rPr lang="en-US" b="1" dirty="0"/>
              <a:t>Bulk-power-system reliability:</a:t>
            </a:r>
            <a:r>
              <a:rPr lang="en-US" dirty="0"/>
              <a:t> NYISO resource adequacy, transmission security, reserves, imports, fuel availability, and system operations.</a:t>
            </a:r>
          </a:p>
          <a:p>
            <a:pPr marL="0" lvl="0" indent="0">
              <a:spcBef>
                <a:spcPts val="600"/>
              </a:spcBef>
              <a:buNone/>
            </a:pPr>
            <a:endParaRPr lang="en-US" dirty="0"/>
          </a:p>
          <a:p>
            <a:pPr lvl="0">
              <a:spcBef>
                <a:spcPts val="600"/>
              </a:spcBef>
            </a:pPr>
            <a:r>
              <a:rPr lang="en-US" b="1" dirty="0"/>
              <a:t>Distribution-system resilience:</a:t>
            </a:r>
            <a:r>
              <a:rPr lang="en-US" dirty="0"/>
              <a:t> utility voltage quality, local outages, inverter performance, critical facilities, and restoration.</a:t>
            </a:r>
          </a:p>
          <a:p>
            <a:pPr marL="0" lvl="0" indent="0">
              <a:spcBef>
                <a:spcPts val="600"/>
              </a:spcBef>
              <a:buNone/>
            </a:pPr>
            <a:endParaRPr lang="en-US" dirty="0"/>
          </a:p>
          <a:p>
            <a:pPr lvl="0">
              <a:spcBef>
                <a:spcPts val="600"/>
              </a:spcBef>
            </a:pPr>
            <a:r>
              <a:rPr lang="en-US" dirty="0"/>
              <a:t>Recent reliability shortfalls, brownouts, and full outages need to be understood without conflating NYISO’s upstate/downstate terminology with transmission-versus-distribution responsibilities.</a:t>
            </a:r>
          </a:p>
          <a:p>
            <a:pPr lvl="0">
              <a:spcBef>
                <a:spcPts val="600"/>
              </a:spcBef>
            </a:pPr>
            <a:endParaRPr lang="en-US" dirty="0"/>
          </a:p>
          <a:p>
            <a:pPr>
              <a:spcBef>
                <a:spcPts val="600"/>
              </a:spcBef>
            </a:pPr>
            <a:r>
              <a:rPr lang="en-US" dirty="0"/>
              <a:t>NYPA must coordinate with NYISO, PSC, utilities, and state/local governments, but should clearly identify which entity is accountable for each reliability issue.</a:t>
            </a:r>
          </a:p>
        </p:txBody>
      </p:sp>
    </p:spTree>
    <p:extLst>
      <p:ext uri="{BB962C8B-B14F-4D97-AF65-F5344CB8AC3E}">
        <p14:creationId xmlns:p14="http://schemas.microsoft.com/office/powerpoint/2010/main" val="2736389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49BE8-E193-73D5-6A4C-278B30F641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BAF714-CEDB-F893-C64F-416D57850A8A}"/>
              </a:ext>
            </a:extLst>
          </p:cNvPr>
          <p:cNvSpPr>
            <a:spLocks noGrp="1"/>
          </p:cNvSpPr>
          <p:nvPr>
            <p:ph type="title"/>
          </p:nvPr>
        </p:nvSpPr>
        <p:spPr>
          <a:xfrm>
            <a:off x="677334" y="143256"/>
            <a:ext cx="8596668" cy="1320800"/>
          </a:xfrm>
        </p:spPr>
        <p:txBody>
          <a:bodyPr/>
          <a:lstStyle/>
          <a:p>
            <a:pPr algn="ctr"/>
            <a:r>
              <a:rPr lang="en-US" b="1" dirty="0">
                <a:solidFill>
                  <a:schemeClr val="accent2"/>
                </a:solidFill>
              </a:rPr>
              <a:t>CLCPA Mandates are Unachievable</a:t>
            </a:r>
          </a:p>
        </p:txBody>
      </p:sp>
      <p:sp>
        <p:nvSpPr>
          <p:cNvPr id="3" name="Content Placeholder 2">
            <a:extLst>
              <a:ext uri="{FF2B5EF4-FFF2-40B4-BE49-F238E27FC236}">
                <a16:creationId xmlns:a16="http://schemas.microsoft.com/office/drawing/2014/main" id="{E711EE28-4FC6-99DB-C12F-EB50689CE581}"/>
              </a:ext>
            </a:extLst>
          </p:cNvPr>
          <p:cNvSpPr>
            <a:spLocks noGrp="1"/>
          </p:cNvSpPr>
          <p:nvPr>
            <p:ph idx="1"/>
          </p:nvPr>
        </p:nvSpPr>
        <p:spPr>
          <a:xfrm>
            <a:off x="677334" y="1014984"/>
            <a:ext cx="8596668" cy="5233416"/>
          </a:xfrm>
        </p:spPr>
        <p:txBody>
          <a:bodyPr>
            <a:noAutofit/>
          </a:bodyPr>
          <a:lstStyle/>
          <a:p>
            <a:pPr>
              <a:spcBef>
                <a:spcPts val="600"/>
              </a:spcBef>
            </a:pPr>
            <a:r>
              <a:rPr lang="en-US" dirty="0"/>
              <a:t>Without 10+ GW of yet-to-be identified DEFRs coming online in less than 5 years, the only way to avoid blackouts is the continued reliance on older, inefficient gas and dual-fuel powerplants.</a:t>
            </a:r>
          </a:p>
          <a:p>
            <a:pPr marL="0" indent="0">
              <a:spcBef>
                <a:spcPts val="600"/>
              </a:spcBef>
              <a:buNone/>
            </a:pPr>
            <a:endParaRPr lang="en-US" dirty="0"/>
          </a:p>
          <a:p>
            <a:pPr>
              <a:spcBef>
                <a:spcPts val="600"/>
              </a:spcBef>
            </a:pPr>
            <a:r>
              <a:rPr lang="en-US" dirty="0"/>
              <a:t>There has never been a detailed feasibility study for the CLCPA generation mandates from a reliability, affordability, and/or sustainability standpoint.</a:t>
            </a:r>
          </a:p>
          <a:p>
            <a:pPr marL="0" indent="0">
              <a:spcBef>
                <a:spcPts val="600"/>
              </a:spcBef>
              <a:buNone/>
            </a:pPr>
            <a:endParaRPr lang="en-US" dirty="0"/>
          </a:p>
          <a:p>
            <a:pPr>
              <a:spcBef>
                <a:spcPts val="600"/>
              </a:spcBef>
            </a:pPr>
            <a:r>
              <a:rPr lang="en-US" dirty="0"/>
              <a:t>There are no large-scale examples of this aspirational mix of clean energy generation assets in existence anywhere in the world today.</a:t>
            </a:r>
          </a:p>
          <a:p>
            <a:pPr marL="0" indent="0">
              <a:spcBef>
                <a:spcPts val="600"/>
              </a:spcBef>
              <a:buNone/>
            </a:pPr>
            <a:endParaRPr lang="en-US" dirty="0"/>
          </a:p>
          <a:p>
            <a:pPr>
              <a:spcBef>
                <a:spcPts val="600"/>
              </a:spcBef>
            </a:pPr>
            <a:r>
              <a:rPr lang="en-US" dirty="0"/>
              <a:t>NYISO clearly states in their Power Trends and System &amp; Resource Outlook publications that the repowering of existing natural gas and dual-fuel powerplants is crucial to maintain grid reliability.</a:t>
            </a:r>
          </a:p>
          <a:p>
            <a:pPr marL="0" indent="0">
              <a:spcBef>
                <a:spcPts val="600"/>
              </a:spcBef>
              <a:buNone/>
            </a:pPr>
            <a:endParaRPr lang="en-US" dirty="0"/>
          </a:p>
          <a:p>
            <a:pPr>
              <a:spcBef>
                <a:spcPts val="600"/>
              </a:spcBef>
            </a:pPr>
            <a:r>
              <a:rPr lang="en-US" dirty="0"/>
              <a:t>Absent any “silver bullet” DEFR solutions, NYPA must adopt NYISO reliability concerns and push back on the 2030 and 2040 CLCPA generation mandates.  </a:t>
            </a:r>
          </a:p>
        </p:txBody>
      </p:sp>
    </p:spTree>
    <p:extLst>
      <p:ext uri="{BB962C8B-B14F-4D97-AF65-F5344CB8AC3E}">
        <p14:creationId xmlns:p14="http://schemas.microsoft.com/office/powerpoint/2010/main" val="2360804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2F4D6-FB85-2A07-A201-EC7F61336A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80219C-1B15-EE11-28AD-01D1134ADAAB}"/>
              </a:ext>
            </a:extLst>
          </p:cNvPr>
          <p:cNvSpPr>
            <a:spLocks noGrp="1"/>
          </p:cNvSpPr>
          <p:nvPr>
            <p:ph type="title"/>
          </p:nvPr>
        </p:nvSpPr>
        <p:spPr>
          <a:xfrm>
            <a:off x="677334" y="143256"/>
            <a:ext cx="8596668" cy="1320800"/>
          </a:xfrm>
        </p:spPr>
        <p:txBody>
          <a:bodyPr/>
          <a:lstStyle/>
          <a:p>
            <a:pPr algn="ctr"/>
            <a:r>
              <a:rPr lang="en-US" b="1" dirty="0">
                <a:solidFill>
                  <a:schemeClr val="accent2"/>
                </a:solidFill>
              </a:rPr>
              <a:t>PV, Wind, and BESS Cannot Fill the Need</a:t>
            </a:r>
          </a:p>
        </p:txBody>
      </p:sp>
      <p:sp>
        <p:nvSpPr>
          <p:cNvPr id="3" name="Content Placeholder 2">
            <a:extLst>
              <a:ext uri="{FF2B5EF4-FFF2-40B4-BE49-F238E27FC236}">
                <a16:creationId xmlns:a16="http://schemas.microsoft.com/office/drawing/2014/main" id="{271EDE59-6ED8-83F5-9A5E-188743C83D76}"/>
              </a:ext>
            </a:extLst>
          </p:cNvPr>
          <p:cNvSpPr>
            <a:spLocks noGrp="1"/>
          </p:cNvSpPr>
          <p:nvPr>
            <p:ph idx="1"/>
          </p:nvPr>
        </p:nvSpPr>
        <p:spPr>
          <a:xfrm>
            <a:off x="677334" y="1335024"/>
            <a:ext cx="8596668" cy="5233416"/>
          </a:xfrm>
        </p:spPr>
        <p:txBody>
          <a:bodyPr>
            <a:noAutofit/>
          </a:bodyPr>
          <a:lstStyle/>
          <a:p>
            <a:pPr>
              <a:spcBef>
                <a:spcPts val="600"/>
              </a:spcBef>
            </a:pPr>
            <a:r>
              <a:rPr lang="en-US" dirty="0"/>
              <a:t>July 1, 2026 example of wind generation less than one percent of nameplate capacity.</a:t>
            </a:r>
          </a:p>
          <a:p>
            <a:pPr>
              <a:spcBef>
                <a:spcPts val="600"/>
              </a:spcBef>
            </a:pPr>
            <a:endParaRPr lang="en-US" dirty="0"/>
          </a:p>
          <a:p>
            <a:pPr>
              <a:spcBef>
                <a:spcPts val="600"/>
              </a:spcBef>
            </a:pPr>
            <a:r>
              <a:rPr lang="en-US" dirty="0"/>
              <a:t>Repeated Summer 2025 and 2026 PV generation shortfalls due to smoke haze conditions.</a:t>
            </a:r>
          </a:p>
          <a:p>
            <a:pPr marL="0" indent="0">
              <a:spcBef>
                <a:spcPts val="600"/>
              </a:spcBef>
              <a:buNone/>
            </a:pPr>
            <a:endParaRPr lang="en-US" dirty="0"/>
          </a:p>
          <a:p>
            <a:pPr>
              <a:spcBef>
                <a:spcPts val="600"/>
              </a:spcBef>
            </a:pPr>
            <a:r>
              <a:rPr lang="en-US" dirty="0"/>
              <a:t>January 2026 “dark doldrum” conditions led to critical grid risk and historic consumer energy cost spike.  </a:t>
            </a:r>
          </a:p>
          <a:p>
            <a:pPr marL="0" indent="0">
              <a:spcBef>
                <a:spcPts val="600"/>
              </a:spcBef>
              <a:buNone/>
            </a:pPr>
            <a:endParaRPr lang="en-US" dirty="0"/>
          </a:p>
          <a:p>
            <a:pPr>
              <a:spcBef>
                <a:spcPts val="600"/>
              </a:spcBef>
            </a:pPr>
            <a:r>
              <a:rPr lang="en-US" dirty="0"/>
              <a:t>Worst-case dark doldrum system planning must anticipate 110+ continuous hours of less than 25% combined PV/wind nameplate capacity.</a:t>
            </a:r>
          </a:p>
          <a:p>
            <a:pPr marL="0" indent="0">
              <a:spcBef>
                <a:spcPts val="600"/>
              </a:spcBef>
              <a:buNone/>
            </a:pPr>
            <a:endParaRPr lang="en-US" dirty="0"/>
          </a:p>
          <a:p>
            <a:pPr>
              <a:spcBef>
                <a:spcPts val="600"/>
              </a:spcBef>
            </a:pPr>
            <a:r>
              <a:rPr lang="en-US" dirty="0"/>
              <a:t>BESS could only accommodate the worst-case 70 x 30 dark doldrum scenario with a trillion-plus dollar investment.  </a:t>
            </a:r>
          </a:p>
        </p:txBody>
      </p:sp>
    </p:spTree>
    <p:extLst>
      <p:ext uri="{BB962C8B-B14F-4D97-AF65-F5344CB8AC3E}">
        <p14:creationId xmlns:p14="http://schemas.microsoft.com/office/powerpoint/2010/main" val="3022587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F0FEE5D-69A8-FD45-21EC-67C33666C606}"/>
              </a:ext>
            </a:extLst>
          </p:cNvPr>
          <p:cNvGraphicFramePr>
            <a:graphicFrameLocks noGrp="1"/>
          </p:cNvGraphicFramePr>
          <p:nvPr>
            <p:ph idx="1"/>
          </p:nvPr>
        </p:nvGraphicFramePr>
        <p:xfrm>
          <a:off x="1193925" y="1312936"/>
          <a:ext cx="7564188" cy="4871892"/>
        </p:xfrm>
        <a:graphic>
          <a:graphicData uri="http://schemas.openxmlformats.org/drawingml/2006/table">
            <a:tbl>
              <a:tblPr>
                <a:tableStyleId>{5C22544A-7EE6-4342-B048-85BDC9FD1C3A}</a:tableStyleId>
              </a:tblPr>
              <a:tblGrid>
                <a:gridCol w="3782094">
                  <a:extLst>
                    <a:ext uri="{9D8B030D-6E8A-4147-A177-3AD203B41FA5}">
                      <a16:colId xmlns:a16="http://schemas.microsoft.com/office/drawing/2014/main" val="3659734694"/>
                    </a:ext>
                  </a:extLst>
                </a:gridCol>
                <a:gridCol w="3782094">
                  <a:extLst>
                    <a:ext uri="{9D8B030D-6E8A-4147-A177-3AD203B41FA5}">
                      <a16:colId xmlns:a16="http://schemas.microsoft.com/office/drawing/2014/main" val="196429671"/>
                    </a:ext>
                  </a:extLst>
                </a:gridCol>
              </a:tblGrid>
              <a:tr h="321845">
                <a:tc>
                  <a:txBody>
                    <a:bodyPr/>
                    <a:lstStyle/>
                    <a:p>
                      <a:pPr>
                        <a:buNone/>
                      </a:pPr>
                      <a:r>
                        <a:rPr lang="en-US" sz="1600" dirty="0"/>
                        <a:t>Required outcome</a:t>
                      </a:r>
                    </a:p>
                  </a:txBody>
                  <a:tcPr marL="80461" marR="80461" marT="40231" marB="40231" anchor="ctr"/>
                </a:tc>
                <a:tc>
                  <a:txBody>
                    <a:bodyPr/>
                    <a:lstStyle/>
                    <a:p>
                      <a:pPr>
                        <a:buNone/>
                      </a:pPr>
                      <a:r>
                        <a:rPr lang="en-US" sz="1600"/>
                        <a:t>Question that must be answered</a:t>
                      </a:r>
                    </a:p>
                  </a:txBody>
                  <a:tcPr marL="80461" marR="80461" marT="40231" marB="40231" anchor="ctr"/>
                </a:tc>
                <a:extLst>
                  <a:ext uri="{0D108BD9-81ED-4DB2-BD59-A6C34878D82A}">
                    <a16:rowId xmlns:a16="http://schemas.microsoft.com/office/drawing/2014/main" val="60354651"/>
                  </a:ext>
                </a:extLst>
              </a:tr>
              <a:tr h="804612">
                <a:tc>
                  <a:txBody>
                    <a:bodyPr/>
                    <a:lstStyle/>
                    <a:p>
                      <a:pPr>
                        <a:buNone/>
                      </a:pPr>
                      <a:r>
                        <a:rPr lang="en-US" sz="1600"/>
                        <a:t>Reliable service</a:t>
                      </a:r>
                    </a:p>
                  </a:txBody>
                  <a:tcPr marL="80461" marR="80461" marT="40231" marB="40231" anchor="ctr"/>
                </a:tc>
                <a:tc>
                  <a:txBody>
                    <a:bodyPr/>
                    <a:lstStyle/>
                    <a:p>
                      <a:pPr>
                        <a:buNone/>
                      </a:pPr>
                      <a:r>
                        <a:rPr lang="en-US" sz="1600"/>
                        <a:t>Can the system meet demand during multi-day heat, low wind, forced outages, and constrained imports?</a:t>
                      </a:r>
                    </a:p>
                  </a:txBody>
                  <a:tcPr marL="80461" marR="80461" marT="40231" marB="40231" anchor="ctr"/>
                </a:tc>
                <a:extLst>
                  <a:ext uri="{0D108BD9-81ED-4DB2-BD59-A6C34878D82A}">
                    <a16:rowId xmlns:a16="http://schemas.microsoft.com/office/drawing/2014/main" val="1277891082"/>
                  </a:ext>
                </a:extLst>
              </a:tr>
              <a:tr h="1045995">
                <a:tc>
                  <a:txBody>
                    <a:bodyPr/>
                    <a:lstStyle/>
                    <a:p>
                      <a:pPr>
                        <a:buNone/>
                      </a:pPr>
                      <a:r>
                        <a:rPr lang="en-US" sz="1600" dirty="0"/>
                        <a:t>Affordable service</a:t>
                      </a:r>
                    </a:p>
                  </a:txBody>
                  <a:tcPr marL="80461" marR="80461" marT="40231" marB="40231" anchor="ctr"/>
                </a:tc>
                <a:tc>
                  <a:txBody>
                    <a:bodyPr/>
                    <a:lstStyle/>
                    <a:p>
                      <a:pPr>
                        <a:buNone/>
                      </a:pPr>
                      <a:r>
                        <a:rPr lang="en-US" sz="1600"/>
                        <a:t>What is the all-in cost to customers, including generation, transmission, distribution, interconnection, storage, backup, and curtailment?</a:t>
                      </a:r>
                    </a:p>
                  </a:txBody>
                  <a:tcPr marL="80461" marR="80461" marT="40231" marB="40231" anchor="ctr"/>
                </a:tc>
                <a:extLst>
                  <a:ext uri="{0D108BD9-81ED-4DB2-BD59-A6C34878D82A}">
                    <a16:rowId xmlns:a16="http://schemas.microsoft.com/office/drawing/2014/main" val="507271402"/>
                  </a:ext>
                </a:extLst>
              </a:tr>
              <a:tr h="804612">
                <a:tc>
                  <a:txBody>
                    <a:bodyPr/>
                    <a:lstStyle/>
                    <a:p>
                      <a:pPr>
                        <a:buNone/>
                      </a:pPr>
                      <a:r>
                        <a:rPr lang="en-US" sz="1600" dirty="0"/>
                        <a:t>Feasible construction</a:t>
                      </a:r>
                    </a:p>
                  </a:txBody>
                  <a:tcPr marL="80461" marR="80461" marT="40231" marB="40231" anchor="ctr"/>
                </a:tc>
                <a:tc>
                  <a:txBody>
                    <a:bodyPr/>
                    <a:lstStyle/>
                    <a:p>
                      <a:pPr>
                        <a:buNone/>
                      </a:pPr>
                      <a:r>
                        <a:rPr lang="en-US" sz="1600"/>
                        <a:t>Can projects be financed, permitted, sited, connected, and completed on the assumed schedule?</a:t>
                      </a:r>
                    </a:p>
                  </a:txBody>
                  <a:tcPr marL="80461" marR="80461" marT="40231" marB="40231" anchor="ctr"/>
                </a:tc>
                <a:extLst>
                  <a:ext uri="{0D108BD9-81ED-4DB2-BD59-A6C34878D82A}">
                    <a16:rowId xmlns:a16="http://schemas.microsoft.com/office/drawing/2014/main" val="1089094001"/>
                  </a:ext>
                </a:extLst>
              </a:tr>
              <a:tr h="804612">
                <a:tc>
                  <a:txBody>
                    <a:bodyPr/>
                    <a:lstStyle/>
                    <a:p>
                      <a:pPr>
                        <a:buNone/>
                      </a:pPr>
                      <a:r>
                        <a:rPr lang="en-US" sz="1600"/>
                        <a:t>Environmental performance</a:t>
                      </a:r>
                    </a:p>
                  </a:txBody>
                  <a:tcPr marL="80461" marR="80461" marT="40231" marB="40231" anchor="ctr"/>
                </a:tc>
                <a:tc>
                  <a:txBody>
                    <a:bodyPr/>
                    <a:lstStyle/>
                    <a:p>
                      <a:pPr>
                        <a:buNone/>
                      </a:pPr>
                      <a:r>
                        <a:rPr lang="en-US" sz="1600"/>
                        <a:t>What are the actual emissions benefits, including the effect of imports, backup generation, and dispatch changes?</a:t>
                      </a:r>
                    </a:p>
                  </a:txBody>
                  <a:tcPr marL="80461" marR="80461" marT="40231" marB="40231" anchor="ctr"/>
                </a:tc>
                <a:extLst>
                  <a:ext uri="{0D108BD9-81ED-4DB2-BD59-A6C34878D82A}">
                    <a16:rowId xmlns:a16="http://schemas.microsoft.com/office/drawing/2014/main" val="2831834774"/>
                  </a:ext>
                </a:extLst>
              </a:tr>
              <a:tr h="804612">
                <a:tc>
                  <a:txBody>
                    <a:bodyPr/>
                    <a:lstStyle/>
                    <a:p>
                      <a:pPr>
                        <a:buNone/>
                      </a:pPr>
                      <a:r>
                        <a:rPr lang="en-US" sz="1600"/>
                        <a:t>Community legitimacy</a:t>
                      </a:r>
                    </a:p>
                  </a:txBody>
                  <a:tcPr marL="80461" marR="80461" marT="40231" marB="40231" anchor="ctr"/>
                </a:tc>
                <a:tc>
                  <a:txBody>
                    <a:bodyPr/>
                    <a:lstStyle/>
                    <a:p>
                      <a:pPr>
                        <a:buNone/>
                      </a:pPr>
                      <a:r>
                        <a:rPr lang="en-US" sz="1600" dirty="0"/>
                        <a:t>Have host communities had meaningful input before projects and transmission routes are effectively predetermined?</a:t>
                      </a:r>
                    </a:p>
                  </a:txBody>
                  <a:tcPr marL="80461" marR="80461" marT="40231" marB="40231" anchor="ctr"/>
                </a:tc>
                <a:extLst>
                  <a:ext uri="{0D108BD9-81ED-4DB2-BD59-A6C34878D82A}">
                    <a16:rowId xmlns:a16="http://schemas.microsoft.com/office/drawing/2014/main" val="779953702"/>
                  </a:ext>
                </a:extLst>
              </a:tr>
            </a:tbl>
          </a:graphicData>
        </a:graphic>
      </p:graphicFrame>
      <p:sp>
        <p:nvSpPr>
          <p:cNvPr id="3" name="Title 1">
            <a:extLst>
              <a:ext uri="{FF2B5EF4-FFF2-40B4-BE49-F238E27FC236}">
                <a16:creationId xmlns:a16="http://schemas.microsoft.com/office/drawing/2014/main" id="{FA9AAA0C-B16A-F2D2-BD61-678F71EE40E9}"/>
              </a:ext>
            </a:extLst>
          </p:cNvPr>
          <p:cNvSpPr txBox="1">
            <a:spLocks/>
          </p:cNvSpPr>
          <p:nvPr/>
        </p:nvSpPr>
        <p:spPr>
          <a:xfrm>
            <a:off x="677334" y="143256"/>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b="1" dirty="0">
                <a:solidFill>
                  <a:schemeClr val="accent2"/>
                </a:solidFill>
              </a:rPr>
              <a:t>A Practical CLCPA Scorecard</a:t>
            </a:r>
          </a:p>
        </p:txBody>
      </p:sp>
    </p:spTree>
    <p:extLst>
      <p:ext uri="{BB962C8B-B14F-4D97-AF65-F5344CB8AC3E}">
        <p14:creationId xmlns:p14="http://schemas.microsoft.com/office/powerpoint/2010/main" val="1215424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920DF-3B45-AEC7-20C3-18BFDD6701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FDAB5C-C406-69A7-79B1-E987175B56CE}"/>
              </a:ext>
            </a:extLst>
          </p:cNvPr>
          <p:cNvSpPr>
            <a:spLocks noGrp="1"/>
          </p:cNvSpPr>
          <p:nvPr>
            <p:ph type="title"/>
          </p:nvPr>
        </p:nvSpPr>
        <p:spPr>
          <a:xfrm>
            <a:off x="677334" y="143256"/>
            <a:ext cx="8596668" cy="1320800"/>
          </a:xfrm>
        </p:spPr>
        <p:txBody>
          <a:bodyPr/>
          <a:lstStyle/>
          <a:p>
            <a:pPr algn="ctr"/>
            <a:r>
              <a:rPr lang="en-US" b="1" dirty="0">
                <a:solidFill>
                  <a:schemeClr val="accent2"/>
                </a:solidFill>
              </a:rPr>
              <a:t>The Nuclear Push is Long Overdue</a:t>
            </a:r>
          </a:p>
        </p:txBody>
      </p:sp>
      <p:sp>
        <p:nvSpPr>
          <p:cNvPr id="3" name="Content Placeholder 2">
            <a:extLst>
              <a:ext uri="{FF2B5EF4-FFF2-40B4-BE49-F238E27FC236}">
                <a16:creationId xmlns:a16="http://schemas.microsoft.com/office/drawing/2014/main" id="{CA0E8BD4-6F4E-C0EB-3D96-22A3C141DE90}"/>
              </a:ext>
            </a:extLst>
          </p:cNvPr>
          <p:cNvSpPr>
            <a:spLocks noGrp="1"/>
          </p:cNvSpPr>
          <p:nvPr>
            <p:ph idx="1"/>
          </p:nvPr>
        </p:nvSpPr>
        <p:spPr>
          <a:xfrm>
            <a:off x="677334" y="1481328"/>
            <a:ext cx="8596668" cy="5233416"/>
          </a:xfrm>
        </p:spPr>
        <p:txBody>
          <a:bodyPr>
            <a:noAutofit/>
          </a:bodyPr>
          <a:lstStyle/>
          <a:p>
            <a:pPr>
              <a:spcBef>
                <a:spcPts val="600"/>
              </a:spcBef>
            </a:pPr>
            <a:r>
              <a:rPr lang="en-US" dirty="0"/>
              <a:t>New large-scale nuclear generation offers a proven, long-term solution to overall load growth, but the proposed 5 GW capacity increase will barely cover other asset retirements over the same timeframe.</a:t>
            </a:r>
          </a:p>
          <a:p>
            <a:pPr>
              <a:spcBef>
                <a:spcPts val="600"/>
              </a:spcBef>
            </a:pPr>
            <a:endParaRPr lang="en-US" dirty="0"/>
          </a:p>
          <a:p>
            <a:pPr>
              <a:spcBef>
                <a:spcPts val="600"/>
              </a:spcBef>
            </a:pPr>
            <a:r>
              <a:rPr lang="en-US" dirty="0"/>
              <a:t>Traditional nuclear power generators should not be represented as DEFR solutions, but rather as economically viable base load assets.    </a:t>
            </a:r>
          </a:p>
          <a:p>
            <a:pPr marL="0" indent="0">
              <a:spcBef>
                <a:spcPts val="600"/>
              </a:spcBef>
              <a:buNone/>
            </a:pPr>
            <a:endParaRPr lang="en-US" dirty="0"/>
          </a:p>
          <a:p>
            <a:pPr>
              <a:spcBef>
                <a:spcPts val="600"/>
              </a:spcBef>
            </a:pPr>
            <a:r>
              <a:rPr lang="en-US" dirty="0"/>
              <a:t>An explicit acknowledgement of the prolonged design and construction schedule for these assets is needed to dispel undue expectations. </a:t>
            </a:r>
          </a:p>
          <a:p>
            <a:pPr marL="0" indent="0">
              <a:spcBef>
                <a:spcPts val="600"/>
              </a:spcBef>
              <a:buNone/>
            </a:pPr>
            <a:endParaRPr lang="en-US" dirty="0"/>
          </a:p>
          <a:p>
            <a:pPr>
              <a:spcBef>
                <a:spcPts val="600"/>
              </a:spcBef>
            </a:pPr>
            <a:r>
              <a:rPr lang="en-US" dirty="0"/>
              <a:t>SMR and MMR technologies warrant further study and pilot testing but must not be recognized as a near future DEFR solution due to current TRL status.</a:t>
            </a:r>
          </a:p>
          <a:p>
            <a:pPr marL="0" indent="0">
              <a:spcBef>
                <a:spcPts val="600"/>
              </a:spcBef>
              <a:buNone/>
            </a:pPr>
            <a:endParaRPr lang="en-US" dirty="0"/>
          </a:p>
          <a:p>
            <a:pPr>
              <a:spcBef>
                <a:spcPts val="600"/>
              </a:spcBef>
            </a:pPr>
            <a:r>
              <a:rPr lang="en-US" dirty="0"/>
              <a:t>In order to meet the expectation of nuclear EPCs and funding sources, NYPA must adopt to industry procurement standards with enhanced responsiveness.  </a:t>
            </a:r>
          </a:p>
          <a:p>
            <a:pPr marL="0" indent="0">
              <a:spcBef>
                <a:spcPts val="600"/>
              </a:spcBef>
              <a:buNone/>
            </a:pPr>
            <a:endParaRPr lang="en-US" dirty="0"/>
          </a:p>
          <a:p>
            <a:pPr marL="0" indent="0">
              <a:spcBef>
                <a:spcPts val="600"/>
              </a:spcBef>
              <a:buNone/>
            </a:pPr>
            <a:endParaRPr lang="en-US" dirty="0"/>
          </a:p>
        </p:txBody>
      </p:sp>
    </p:spTree>
    <p:extLst>
      <p:ext uri="{BB962C8B-B14F-4D97-AF65-F5344CB8AC3E}">
        <p14:creationId xmlns:p14="http://schemas.microsoft.com/office/powerpoint/2010/main" val="3343947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E7FF0-EFA2-BB59-4BED-1A4A61859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AA832A-3494-7626-6697-6BF8017E3518}"/>
              </a:ext>
            </a:extLst>
          </p:cNvPr>
          <p:cNvSpPr>
            <a:spLocks noGrp="1"/>
          </p:cNvSpPr>
          <p:nvPr>
            <p:ph type="title"/>
          </p:nvPr>
        </p:nvSpPr>
        <p:spPr>
          <a:xfrm>
            <a:off x="677334" y="143256"/>
            <a:ext cx="8596668" cy="1320800"/>
          </a:xfrm>
        </p:spPr>
        <p:txBody>
          <a:bodyPr/>
          <a:lstStyle/>
          <a:p>
            <a:pPr algn="ctr"/>
            <a:r>
              <a:rPr lang="en-US" b="1" dirty="0">
                <a:solidFill>
                  <a:schemeClr val="accent2"/>
                </a:solidFill>
              </a:rPr>
              <a:t>CCGT Needed to Close DEFR Gap </a:t>
            </a:r>
          </a:p>
        </p:txBody>
      </p:sp>
      <p:sp>
        <p:nvSpPr>
          <p:cNvPr id="3" name="Content Placeholder 2">
            <a:extLst>
              <a:ext uri="{FF2B5EF4-FFF2-40B4-BE49-F238E27FC236}">
                <a16:creationId xmlns:a16="http://schemas.microsoft.com/office/drawing/2014/main" id="{77E36FFE-0E8D-33E7-AB81-AE75E13CD6DD}"/>
              </a:ext>
            </a:extLst>
          </p:cNvPr>
          <p:cNvSpPr>
            <a:spLocks noGrp="1"/>
          </p:cNvSpPr>
          <p:nvPr>
            <p:ph idx="1"/>
          </p:nvPr>
        </p:nvSpPr>
        <p:spPr>
          <a:xfrm>
            <a:off x="677334" y="1069848"/>
            <a:ext cx="8596668" cy="5233416"/>
          </a:xfrm>
        </p:spPr>
        <p:txBody>
          <a:bodyPr>
            <a:noAutofit/>
          </a:bodyPr>
          <a:lstStyle/>
          <a:p>
            <a:pPr>
              <a:spcBef>
                <a:spcPts val="600"/>
              </a:spcBef>
            </a:pPr>
            <a:r>
              <a:rPr lang="en-US" dirty="0"/>
              <a:t>CCGT repowering sites in Newburgh, Island Park, Northport, Port Jefferson, and along the East River provide the greatest reliability benefits.  </a:t>
            </a:r>
          </a:p>
          <a:p>
            <a:pPr marL="0" indent="0">
              <a:spcBef>
                <a:spcPts val="600"/>
              </a:spcBef>
              <a:buNone/>
            </a:pPr>
            <a:endParaRPr lang="en-US" dirty="0"/>
          </a:p>
          <a:p>
            <a:pPr>
              <a:spcBef>
                <a:spcPts val="600"/>
              </a:spcBef>
            </a:pPr>
            <a:r>
              <a:rPr lang="en-US" dirty="0"/>
              <a:t>Upstate new-build CCGT opportunities should be explored in concert with agricultural CO2 sequestration and/or waste-to-energy solutions that address alternative pathways to sustainability.</a:t>
            </a:r>
          </a:p>
          <a:p>
            <a:pPr marL="0" indent="0">
              <a:spcBef>
                <a:spcPts val="600"/>
              </a:spcBef>
              <a:buNone/>
            </a:pPr>
            <a:r>
              <a:rPr lang="en-US" dirty="0"/>
              <a:t>  </a:t>
            </a:r>
          </a:p>
          <a:p>
            <a:pPr>
              <a:spcBef>
                <a:spcPts val="600"/>
              </a:spcBef>
            </a:pPr>
            <a:r>
              <a:rPr lang="en-US" dirty="0"/>
              <a:t>Hydrogen technology has sufficiently matured to offer a low-emission CCGT standby fuel alternative to #2 oil - potentially in Newburgh, Island Park, or new upstate locations.  </a:t>
            </a:r>
          </a:p>
          <a:p>
            <a:pPr marL="0" indent="0">
              <a:spcBef>
                <a:spcPts val="600"/>
              </a:spcBef>
              <a:buNone/>
            </a:pPr>
            <a:endParaRPr lang="en-US" dirty="0"/>
          </a:p>
          <a:p>
            <a:pPr>
              <a:spcBef>
                <a:spcPts val="600"/>
              </a:spcBef>
            </a:pPr>
            <a:r>
              <a:rPr lang="en-US" dirty="0"/>
              <a:t>NYPA’s public authority, financing capacity, and permitting experience can enable investments that private developers will not make under current market and policy uncertainties.</a:t>
            </a:r>
          </a:p>
          <a:p>
            <a:pPr>
              <a:spcBef>
                <a:spcPts val="600"/>
              </a:spcBef>
            </a:pPr>
            <a:endParaRPr lang="en-US" dirty="0"/>
          </a:p>
          <a:p>
            <a:pPr>
              <a:spcBef>
                <a:spcPts val="600"/>
              </a:spcBef>
            </a:pPr>
            <a:r>
              <a:rPr lang="en-US" dirty="0"/>
              <a:t>NYPA must quantify grid reliability, economics, and lifecycle sustainability to justify new and repowered CCGT projects.  </a:t>
            </a:r>
          </a:p>
          <a:p>
            <a:pPr>
              <a:spcBef>
                <a:spcPts val="600"/>
              </a:spcBef>
            </a:pPr>
            <a:endParaRPr lang="en-US" dirty="0"/>
          </a:p>
          <a:p>
            <a:pPr>
              <a:spcBef>
                <a:spcPts val="600"/>
              </a:spcBef>
            </a:pPr>
            <a:endParaRPr lang="en-US" dirty="0"/>
          </a:p>
          <a:p>
            <a:pPr>
              <a:spcBef>
                <a:spcPts val="600"/>
              </a:spcBef>
            </a:pPr>
            <a:endParaRPr lang="en-US" dirty="0"/>
          </a:p>
          <a:p>
            <a:pPr marL="0" indent="0">
              <a:spcBef>
                <a:spcPts val="600"/>
              </a:spcBef>
              <a:buNone/>
            </a:pPr>
            <a:endParaRPr lang="en-US" dirty="0"/>
          </a:p>
          <a:p>
            <a:pPr marL="0" indent="0">
              <a:spcBef>
                <a:spcPts val="600"/>
              </a:spcBef>
              <a:buNone/>
            </a:pPr>
            <a:endParaRPr lang="en-US" dirty="0"/>
          </a:p>
        </p:txBody>
      </p:sp>
    </p:spTree>
    <p:extLst>
      <p:ext uri="{BB962C8B-B14F-4D97-AF65-F5344CB8AC3E}">
        <p14:creationId xmlns:p14="http://schemas.microsoft.com/office/powerpoint/2010/main" val="105205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FAE76-FD54-54DF-685C-8B8C2B650C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C0F63D-3D32-E119-2989-C8F1A7DD5576}"/>
              </a:ext>
            </a:extLst>
          </p:cNvPr>
          <p:cNvSpPr>
            <a:spLocks noGrp="1"/>
          </p:cNvSpPr>
          <p:nvPr>
            <p:ph type="title"/>
          </p:nvPr>
        </p:nvSpPr>
        <p:spPr>
          <a:xfrm>
            <a:off x="677334" y="143256"/>
            <a:ext cx="8596668" cy="1320800"/>
          </a:xfrm>
        </p:spPr>
        <p:txBody>
          <a:bodyPr/>
          <a:lstStyle/>
          <a:p>
            <a:pPr algn="ctr"/>
            <a:r>
              <a:rPr lang="en-US" b="1" dirty="0">
                <a:solidFill>
                  <a:schemeClr val="accent2"/>
                </a:solidFill>
              </a:rPr>
              <a:t>Additional NYPA Project Involvement </a:t>
            </a:r>
          </a:p>
        </p:txBody>
      </p:sp>
      <p:sp>
        <p:nvSpPr>
          <p:cNvPr id="3" name="Content Placeholder 2">
            <a:extLst>
              <a:ext uri="{FF2B5EF4-FFF2-40B4-BE49-F238E27FC236}">
                <a16:creationId xmlns:a16="http://schemas.microsoft.com/office/drawing/2014/main" id="{66D45327-7334-869B-F97F-B8DB11F6554F}"/>
              </a:ext>
            </a:extLst>
          </p:cNvPr>
          <p:cNvSpPr>
            <a:spLocks noGrp="1"/>
          </p:cNvSpPr>
          <p:nvPr>
            <p:ph idx="1"/>
          </p:nvPr>
        </p:nvSpPr>
        <p:spPr>
          <a:xfrm>
            <a:off x="677334" y="1353312"/>
            <a:ext cx="8596668" cy="4654296"/>
          </a:xfrm>
        </p:spPr>
        <p:txBody>
          <a:bodyPr>
            <a:noAutofit/>
          </a:bodyPr>
          <a:lstStyle/>
          <a:p>
            <a:pPr>
              <a:spcBef>
                <a:spcPts val="600"/>
              </a:spcBef>
            </a:pPr>
            <a:r>
              <a:rPr lang="en-US" dirty="0"/>
              <a:t>Floating PV generation at the Schoharie and Upper Blenheim-Gilboa reservoirs is a cost-effective seasonal capacity booster to the existing NYPA pumped storage asset, and significantly enhances black start system capability as well.</a:t>
            </a:r>
          </a:p>
          <a:p>
            <a:pPr marL="0" indent="0">
              <a:spcBef>
                <a:spcPts val="600"/>
              </a:spcBef>
              <a:buNone/>
            </a:pPr>
            <a:endParaRPr lang="en-US" dirty="0"/>
          </a:p>
          <a:p>
            <a:pPr>
              <a:spcBef>
                <a:spcPts val="600"/>
              </a:spcBef>
            </a:pPr>
            <a:r>
              <a:rPr lang="en-US" dirty="0"/>
              <a:t>Central East transmission interface to CHPE at New Scotland reduces reliance on diminishing HQ imports and offers a more direct pathway for otherwise curtailed wind generation from Zones A, B, C and E.</a:t>
            </a:r>
          </a:p>
          <a:p>
            <a:pPr marL="0" indent="0">
              <a:spcBef>
                <a:spcPts val="600"/>
              </a:spcBef>
              <a:buNone/>
            </a:pPr>
            <a:endParaRPr lang="en-US" dirty="0"/>
          </a:p>
          <a:p>
            <a:pPr>
              <a:spcBef>
                <a:spcPts val="600"/>
              </a:spcBef>
            </a:pPr>
            <a:r>
              <a:rPr lang="en-US" dirty="0"/>
              <a:t>Construction of new transmission along the NYS Thruway from Leeds to Dunwoodie provides critical linkage with less community pushback.  </a:t>
            </a:r>
          </a:p>
          <a:p>
            <a:pPr marL="0" indent="0">
              <a:spcBef>
                <a:spcPts val="600"/>
              </a:spcBef>
              <a:buNone/>
            </a:pPr>
            <a:endParaRPr lang="en-US" dirty="0"/>
          </a:p>
          <a:p>
            <a:pPr>
              <a:spcBef>
                <a:spcPts val="600"/>
              </a:spcBef>
            </a:pPr>
            <a:r>
              <a:rPr lang="en-US" dirty="0"/>
              <a:t>Development of untapped hydroelectric potential at multiple major reservoir sites offers a long-term clean energy solution. </a:t>
            </a:r>
          </a:p>
          <a:p>
            <a:pPr>
              <a:spcBef>
                <a:spcPts val="600"/>
              </a:spcBef>
            </a:pPr>
            <a:endParaRPr lang="en-US" dirty="0"/>
          </a:p>
          <a:p>
            <a:pPr>
              <a:spcBef>
                <a:spcPts val="600"/>
              </a:spcBef>
            </a:pPr>
            <a:endParaRPr lang="en-US" dirty="0"/>
          </a:p>
          <a:p>
            <a:pPr marL="0" indent="0">
              <a:spcBef>
                <a:spcPts val="600"/>
              </a:spcBef>
              <a:buNone/>
            </a:pPr>
            <a:endParaRPr lang="en-US" dirty="0"/>
          </a:p>
          <a:p>
            <a:pPr marL="0" indent="0">
              <a:spcBef>
                <a:spcPts val="600"/>
              </a:spcBef>
              <a:buNone/>
            </a:pPr>
            <a:endParaRPr lang="en-US" dirty="0"/>
          </a:p>
        </p:txBody>
      </p:sp>
    </p:spTree>
    <p:extLst>
      <p:ext uri="{BB962C8B-B14F-4D97-AF65-F5344CB8AC3E}">
        <p14:creationId xmlns:p14="http://schemas.microsoft.com/office/powerpoint/2010/main" val="347776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D696B-7FEC-E4A0-D916-C793376C7343}"/>
              </a:ext>
            </a:extLst>
          </p:cNvPr>
          <p:cNvSpPr>
            <a:spLocks noGrp="1"/>
          </p:cNvSpPr>
          <p:nvPr>
            <p:ph type="title"/>
          </p:nvPr>
        </p:nvSpPr>
        <p:spPr>
          <a:xfrm>
            <a:off x="787062" y="207264"/>
            <a:ext cx="8596668" cy="730370"/>
          </a:xfrm>
        </p:spPr>
        <p:txBody>
          <a:bodyPr/>
          <a:lstStyle/>
          <a:p>
            <a:pPr algn="ctr"/>
            <a:r>
              <a:rPr lang="en-US" b="1" dirty="0">
                <a:solidFill>
                  <a:schemeClr val="accent2"/>
                </a:solidFill>
              </a:rPr>
              <a:t>Closing Points</a:t>
            </a:r>
          </a:p>
        </p:txBody>
      </p:sp>
      <p:sp>
        <p:nvSpPr>
          <p:cNvPr id="3" name="Content Placeholder 2">
            <a:extLst>
              <a:ext uri="{FF2B5EF4-FFF2-40B4-BE49-F238E27FC236}">
                <a16:creationId xmlns:a16="http://schemas.microsoft.com/office/drawing/2014/main" id="{8B269BA7-A30E-E473-CB77-696052D5D567}"/>
              </a:ext>
            </a:extLst>
          </p:cNvPr>
          <p:cNvSpPr>
            <a:spLocks noGrp="1"/>
          </p:cNvSpPr>
          <p:nvPr>
            <p:ph idx="1"/>
          </p:nvPr>
        </p:nvSpPr>
        <p:spPr>
          <a:xfrm>
            <a:off x="713910" y="1630047"/>
            <a:ext cx="8596668" cy="4557619"/>
          </a:xfrm>
        </p:spPr>
        <p:txBody>
          <a:bodyPr>
            <a:normAutofit/>
          </a:bodyPr>
          <a:lstStyle/>
          <a:p>
            <a:pPr>
              <a:spcBef>
                <a:spcPts val="600"/>
              </a:spcBef>
            </a:pPr>
            <a:r>
              <a:rPr lang="en-US" sz="2000" dirty="0"/>
              <a:t>Dependable generation must be provided until replacement resources, transmission, fuel arrangements, and operating reserves are physically available, deliverable to load, and proven under stressed conditions.</a:t>
            </a:r>
          </a:p>
          <a:p>
            <a:pPr marL="0" indent="0">
              <a:spcBef>
                <a:spcPts val="600"/>
              </a:spcBef>
              <a:buNone/>
            </a:pPr>
            <a:endParaRPr lang="en-US" sz="2000" dirty="0"/>
          </a:p>
          <a:p>
            <a:pPr>
              <a:spcBef>
                <a:spcPts val="600"/>
              </a:spcBef>
            </a:pPr>
            <a:r>
              <a:rPr lang="en-US" sz="2000" dirty="0"/>
              <a:t>NYPA’s role should be to close—not widen—the gap between public-policy objectives and NYISO-identified reliability needs.</a:t>
            </a:r>
          </a:p>
          <a:p>
            <a:pPr>
              <a:spcBef>
                <a:spcPts val="600"/>
              </a:spcBef>
            </a:pPr>
            <a:endParaRPr lang="en-US" sz="2000" dirty="0"/>
          </a:p>
          <a:p>
            <a:pPr>
              <a:spcBef>
                <a:spcPts val="600"/>
              </a:spcBef>
            </a:pPr>
            <a:r>
              <a:rPr lang="en-US" sz="2000" dirty="0"/>
              <a:t>NYPA should focus on grid projects that reinforce reliability, and push back on unsupportable mandates.</a:t>
            </a:r>
          </a:p>
        </p:txBody>
      </p:sp>
    </p:spTree>
    <p:extLst>
      <p:ext uri="{BB962C8B-B14F-4D97-AF65-F5344CB8AC3E}">
        <p14:creationId xmlns:p14="http://schemas.microsoft.com/office/powerpoint/2010/main" val="160353603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5675</TotalTime>
  <Words>1255</Words>
  <Application>Microsoft Office PowerPoint</Application>
  <PresentationFormat>Widescreen</PresentationFormat>
  <Paragraphs>109</Paragraphs>
  <Slides>12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Arial</vt:lpstr>
      <vt:lpstr>Trebuchet MS</vt:lpstr>
      <vt:lpstr>Wingdings 3</vt:lpstr>
      <vt:lpstr>Facet</vt:lpstr>
      <vt:lpstr>Independent Intervenors NYPA Conferral Process Presentation </vt:lpstr>
      <vt:lpstr>Why We Are Here</vt:lpstr>
      <vt:lpstr>The Grid is Already Broken</vt:lpstr>
      <vt:lpstr>The Grid is Already Broken</vt:lpstr>
      <vt:lpstr>Two Systems Must be Considered</vt:lpstr>
      <vt:lpstr>CLCPA Mandates are Unachievable</vt:lpstr>
      <vt:lpstr>PV, Wind, and BESS Cannot Fill the Need</vt:lpstr>
      <vt:lpstr>PowerPoint Presentation</vt:lpstr>
      <vt:lpstr>The Nuclear Push is Long Overdue</vt:lpstr>
      <vt:lpstr>CCGT Needed to Close DEFR Gap </vt:lpstr>
      <vt:lpstr>Additional NYPA Project Involvement </vt:lpstr>
      <vt:lpstr>Closing Points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Roger Caiazza</dc:creator>
  <cp:lastModifiedBy>Roger Caiazza</cp:lastModifiedBy>
  <cp:revision>19</cp:revision>
  <dcterms:created xsi:type="dcterms:W3CDTF">2026-07-22T00:31:57Z</dcterms:created>
  <dcterms:modified xsi:type="dcterms:W3CDTF">2026-09-02T12:44:53Z</dcterms:modified>
</cp:coreProperties>
</file>